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7"/>
  </p:notesMasterIdLst>
  <p:sldIdLst>
    <p:sldId id="830" r:id="rId5"/>
    <p:sldId id="745" r:id="rId6"/>
    <p:sldId id="717" r:id="rId7"/>
    <p:sldId id="837" r:id="rId8"/>
    <p:sldId id="825" r:id="rId9"/>
    <p:sldId id="838" r:id="rId10"/>
    <p:sldId id="747" r:id="rId11"/>
    <p:sldId id="775" r:id="rId12"/>
    <p:sldId id="817" r:id="rId13"/>
    <p:sldId id="779" r:id="rId14"/>
    <p:sldId id="819" r:id="rId15"/>
    <p:sldId id="785" r:id="rId16"/>
    <p:sldId id="820" r:id="rId17"/>
    <p:sldId id="788" r:id="rId18"/>
    <p:sldId id="824" r:id="rId19"/>
    <p:sldId id="874" r:id="rId20"/>
    <p:sldId id="870" r:id="rId21"/>
    <p:sldId id="921" r:id="rId22"/>
    <p:sldId id="806" r:id="rId23"/>
    <p:sldId id="551" r:id="rId24"/>
    <p:sldId id="371" r:id="rId25"/>
    <p:sldId id="831" r:id="rId26"/>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931" autoAdjust="0"/>
    <p:restoredTop sz="56732" autoAdjust="0"/>
  </p:normalViewPr>
  <p:slideViewPr>
    <p:cSldViewPr>
      <p:cViewPr varScale="1">
        <p:scale>
          <a:sx n="38" d="100"/>
          <a:sy n="38" d="100"/>
        </p:scale>
        <p:origin x="22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200" d="100"/>
          <a:sy n="200" d="100"/>
        </p:scale>
        <p:origin x="-72" y="266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E363B-A8FF-4CCA-A5C7-CBCF45800CB3}"/>
              </a:ext>
            </a:extLst>
          </p:cNvPr>
          <p:cNvSpPr>
            <a:spLocks noGrp="1"/>
          </p:cNvSpPr>
          <p:nvPr>
            <p:ph type="hdr" sz="quarter"/>
          </p:nvPr>
        </p:nvSpPr>
        <p:spPr>
          <a:xfrm>
            <a:off x="0" y="0"/>
            <a:ext cx="2986088" cy="501650"/>
          </a:xfrm>
          <a:prstGeom prst="rect">
            <a:avLst/>
          </a:prstGeom>
        </p:spPr>
        <p:txBody>
          <a:bodyPr vert="horz" lIns="92437" tIns="46218" rIns="92437" bIns="46218"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0A9EF676-A297-4123-9770-EFE6FE52B0C7}"/>
              </a:ext>
            </a:extLst>
          </p:cNvPr>
          <p:cNvSpPr>
            <a:spLocks noGrp="1"/>
          </p:cNvSpPr>
          <p:nvPr>
            <p:ph type="dt" idx="1"/>
          </p:nvPr>
        </p:nvSpPr>
        <p:spPr>
          <a:xfrm>
            <a:off x="3900488" y="0"/>
            <a:ext cx="2986087" cy="501650"/>
          </a:xfrm>
          <a:prstGeom prst="rect">
            <a:avLst/>
          </a:prstGeom>
        </p:spPr>
        <p:txBody>
          <a:bodyPr vert="horz" lIns="92437" tIns="46218" rIns="92437" bIns="46218" rtlCol="0"/>
          <a:lstStyle>
            <a:lvl1pPr algn="r" eaLnBrk="1" hangingPunct="1">
              <a:defRPr sz="1200">
                <a:latin typeface="Arial" charset="0"/>
              </a:defRPr>
            </a:lvl1pPr>
          </a:lstStyle>
          <a:p>
            <a:pPr>
              <a:defRPr/>
            </a:pPr>
            <a:fld id="{590E14CF-27C9-4295-97BD-6ED7998E0E3A}" type="datetimeFigureOut">
              <a:rPr lang="en-GB"/>
              <a:pPr>
                <a:defRPr/>
              </a:pPr>
              <a:t>11/12/2024</a:t>
            </a:fld>
            <a:endParaRPr lang="en-GB"/>
          </a:p>
        </p:txBody>
      </p:sp>
      <p:sp>
        <p:nvSpPr>
          <p:cNvPr id="4" name="Slide Image Placeholder 3">
            <a:extLst>
              <a:ext uri="{FF2B5EF4-FFF2-40B4-BE49-F238E27FC236}">
                <a16:creationId xmlns:a16="http://schemas.microsoft.com/office/drawing/2014/main" id="{57DB2EA7-B999-493B-B10F-0E52837EB61C}"/>
              </a:ext>
            </a:extLst>
          </p:cNvPr>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pPr lvl="0"/>
            <a:endParaRPr lang="en-GB" noProof="0"/>
          </a:p>
        </p:txBody>
      </p:sp>
      <p:sp>
        <p:nvSpPr>
          <p:cNvPr id="5" name="Notes Placeholder 4">
            <a:extLst>
              <a:ext uri="{FF2B5EF4-FFF2-40B4-BE49-F238E27FC236}">
                <a16:creationId xmlns:a16="http://schemas.microsoft.com/office/drawing/2014/main" id="{18445312-8EFF-45EF-BE63-56B3CDB15626}"/>
              </a:ext>
            </a:extLst>
          </p:cNvPr>
          <p:cNvSpPr>
            <a:spLocks noGrp="1"/>
          </p:cNvSpPr>
          <p:nvPr>
            <p:ph type="body" sz="quarter" idx="3"/>
          </p:nvPr>
        </p:nvSpPr>
        <p:spPr>
          <a:xfrm>
            <a:off x="688975" y="4760913"/>
            <a:ext cx="5510213" cy="4508500"/>
          </a:xfrm>
          <a:prstGeom prst="rect">
            <a:avLst/>
          </a:prstGeom>
        </p:spPr>
        <p:txBody>
          <a:bodyPr vert="horz" lIns="92437" tIns="46218" rIns="92437" bIns="462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90A72ED-5896-4B9E-875D-8BD998D152E8}"/>
              </a:ext>
            </a:extLst>
          </p:cNvPr>
          <p:cNvSpPr>
            <a:spLocks noGrp="1"/>
          </p:cNvSpPr>
          <p:nvPr>
            <p:ph type="ftr" sz="quarter" idx="4"/>
          </p:nvPr>
        </p:nvSpPr>
        <p:spPr>
          <a:xfrm>
            <a:off x="0" y="9517063"/>
            <a:ext cx="2986088" cy="501650"/>
          </a:xfrm>
          <a:prstGeom prst="rect">
            <a:avLst/>
          </a:prstGeom>
        </p:spPr>
        <p:txBody>
          <a:bodyPr vert="horz" lIns="92437" tIns="46218" rIns="92437" bIns="46218"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E47A71F5-9719-4ED4-A9CF-929AE8E7DC17}"/>
              </a:ext>
            </a:extLst>
          </p:cNvPr>
          <p:cNvSpPr>
            <a:spLocks noGrp="1"/>
          </p:cNvSpPr>
          <p:nvPr>
            <p:ph type="sldNum" sz="quarter" idx="5"/>
          </p:nvPr>
        </p:nvSpPr>
        <p:spPr>
          <a:xfrm>
            <a:off x="3900488" y="9517063"/>
            <a:ext cx="2986087" cy="501650"/>
          </a:xfrm>
          <a:prstGeom prst="rect">
            <a:avLst/>
          </a:prstGeom>
        </p:spPr>
        <p:txBody>
          <a:bodyPr vert="horz" wrap="square" lIns="92437" tIns="46218" rIns="92437" bIns="46218" numCol="1" anchor="b" anchorCtr="0" compatLnSpc="1">
            <a:prstTxWarp prst="textNoShape">
              <a:avLst/>
            </a:prstTxWarp>
          </a:bodyPr>
          <a:lstStyle>
            <a:lvl1pPr algn="r" eaLnBrk="1" hangingPunct="1">
              <a:defRPr sz="1200"/>
            </a:lvl1pPr>
          </a:lstStyle>
          <a:p>
            <a:pPr>
              <a:defRPr/>
            </a:pPr>
            <a:fld id="{5E1F49FC-6BFA-4CF0-AA6F-3544396F2D9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E6E8FAC-BF5F-4A2C-BFB8-B2BF57772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EC8A5F73-EB41-4BB4-A4DA-FBBC2277D6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000" dirty="0">
              <a:latin typeface="Arial" panose="020B0604020202020204" pitchFamily="34" charset="0"/>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98F3C2C3-2476-4FF6-A748-D1AC327FB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C5EA1B3F-43A1-42EE-B25A-99388D0D8A2C}" type="slidenum">
              <a:rPr lang="en-GB" altLang="en-US" smtClean="0"/>
              <a:pPr/>
              <a:t>1</a:t>
            </a:fld>
            <a:endParaRPr lang="en-GB" altLang="en-US"/>
          </a:p>
        </p:txBody>
      </p:sp>
    </p:spTree>
    <p:extLst>
      <p:ext uri="{BB962C8B-B14F-4D97-AF65-F5344CB8AC3E}">
        <p14:creationId xmlns:p14="http://schemas.microsoft.com/office/powerpoint/2010/main" val="370942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6CD9E15-A9F9-4664-99F3-B9A1DCA31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3D1F1F6-3FAD-4BFB-AF88-C28524F78B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000" dirty="0">
              <a:latin typeface="Arial" panose="020B0604020202020204" pitchFamily="34" charset="0"/>
              <a:cs typeface="Arial" panose="020B0604020202020204" pitchFamily="34" charset="0"/>
            </a:endParaRPr>
          </a:p>
          <a:p>
            <a:pPr eaLnBrk="1" hangingPunct="1">
              <a:spcBef>
                <a:spcPct val="0"/>
              </a:spcBef>
            </a:pPr>
            <a:endParaRPr lang="en-GB" altLang="en-US" sz="1800" b="1"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altLang="en-US" dirty="0"/>
          </a:p>
        </p:txBody>
      </p:sp>
      <p:sp>
        <p:nvSpPr>
          <p:cNvPr id="33796" name="Slide Number Placeholder 3">
            <a:extLst>
              <a:ext uri="{FF2B5EF4-FFF2-40B4-BE49-F238E27FC236}">
                <a16:creationId xmlns:a16="http://schemas.microsoft.com/office/drawing/2014/main" id="{10627FF2-C95D-4AEB-8879-76F888F620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FC42DEA6-462C-4419-9505-609271520FAF}"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088F393-4598-4426-946B-B0121D7F2B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25314F6-D397-4F4D-AE84-C2F2CE302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dirty="0"/>
          </a:p>
        </p:txBody>
      </p:sp>
      <p:sp>
        <p:nvSpPr>
          <p:cNvPr id="52228" name="Slide Number Placeholder 3">
            <a:extLst>
              <a:ext uri="{FF2B5EF4-FFF2-40B4-BE49-F238E27FC236}">
                <a16:creationId xmlns:a16="http://schemas.microsoft.com/office/drawing/2014/main" id="{6EDDFC06-99FE-461C-9DA3-B216FF349E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825" indent="-288925">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5125" indent="-231775">
              <a:defRPr>
                <a:solidFill>
                  <a:schemeClr val="tx1"/>
                </a:solidFill>
                <a:latin typeface="Arial" panose="020B0604020202020204" pitchFamily="34" charset="0"/>
              </a:defRPr>
            </a:lvl4pPr>
            <a:lvl5pPr marL="2101850" indent="-231775">
              <a:defRPr>
                <a:solidFill>
                  <a:schemeClr val="tx1"/>
                </a:solidFill>
                <a:latin typeface="Arial" panose="020B0604020202020204" pitchFamily="34" charset="0"/>
              </a:defRPr>
            </a:lvl5pPr>
            <a:lvl6pPr marL="2559050" indent="-231775" eaLnBrk="0" fontAlgn="base" hangingPunct="0">
              <a:spcBef>
                <a:spcPct val="0"/>
              </a:spcBef>
              <a:spcAft>
                <a:spcPct val="0"/>
              </a:spcAft>
              <a:defRPr>
                <a:solidFill>
                  <a:schemeClr val="tx1"/>
                </a:solidFill>
                <a:latin typeface="Arial" panose="020B0604020202020204" pitchFamily="34" charset="0"/>
              </a:defRPr>
            </a:lvl6pPr>
            <a:lvl7pPr marL="3016250" indent="-231775" eaLnBrk="0" fontAlgn="base" hangingPunct="0">
              <a:spcBef>
                <a:spcPct val="0"/>
              </a:spcBef>
              <a:spcAft>
                <a:spcPct val="0"/>
              </a:spcAft>
              <a:defRPr>
                <a:solidFill>
                  <a:schemeClr val="tx1"/>
                </a:solidFill>
                <a:latin typeface="Arial" panose="020B0604020202020204" pitchFamily="34" charset="0"/>
              </a:defRPr>
            </a:lvl7pPr>
            <a:lvl8pPr marL="3473450" indent="-231775" eaLnBrk="0" fontAlgn="base" hangingPunct="0">
              <a:spcBef>
                <a:spcPct val="0"/>
              </a:spcBef>
              <a:spcAft>
                <a:spcPct val="0"/>
              </a:spcAft>
              <a:defRPr>
                <a:solidFill>
                  <a:schemeClr val="tx1"/>
                </a:solidFill>
                <a:latin typeface="Arial" panose="020B0604020202020204" pitchFamily="34" charset="0"/>
              </a:defRPr>
            </a:lvl8pPr>
            <a:lvl9pPr marL="3930650" indent="-231775" eaLnBrk="0" fontAlgn="base" hangingPunct="0">
              <a:spcBef>
                <a:spcPct val="0"/>
              </a:spcBef>
              <a:spcAft>
                <a:spcPct val="0"/>
              </a:spcAft>
              <a:defRPr>
                <a:solidFill>
                  <a:schemeClr val="tx1"/>
                </a:solidFill>
                <a:latin typeface="Arial" panose="020B0604020202020204" pitchFamily="34" charset="0"/>
              </a:defRPr>
            </a:lvl9pPr>
          </a:lstStyle>
          <a:p>
            <a:fld id="{C428A44A-4C2E-4476-97A5-300C3AD2912E}"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079BF21-767C-4BAA-BBFA-F6DF59008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3097274-62ED-4367-921C-88E2993CA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ts val="0"/>
              </a:spcBef>
              <a:spcAft>
                <a:spcPts val="0"/>
              </a:spcAft>
            </a:pPr>
            <a:r>
              <a:rPr lang="en-GB" sz="1100" dirty="0">
                <a:solidFill>
                  <a:schemeClr val="tx1"/>
                </a:solidFill>
                <a:effectLst/>
                <a:latin typeface="+mn-lt"/>
                <a:ea typeface="Arial" panose="020B0604020202020204" pitchFamily="34" charset="0"/>
              </a:rPr>
              <a:t> </a:t>
            </a:r>
          </a:p>
          <a:p>
            <a:pPr eaLnBrk="1" hangingPunct="1">
              <a:spcBef>
                <a:spcPct val="0"/>
              </a:spcBef>
            </a:pPr>
            <a:endParaRPr lang="en-GB" altLang="en-US" sz="1000" b="1" dirty="0">
              <a:latin typeface="Arial" panose="020B0604020202020204" pitchFamily="34" charset="0"/>
              <a:cs typeface="Arial" panose="020B0604020202020204" pitchFamily="34" charset="0"/>
            </a:endParaRPr>
          </a:p>
        </p:txBody>
      </p:sp>
      <p:sp>
        <p:nvSpPr>
          <p:cNvPr id="56324" name="Slide Number Placeholder 3">
            <a:extLst>
              <a:ext uri="{FF2B5EF4-FFF2-40B4-BE49-F238E27FC236}">
                <a16:creationId xmlns:a16="http://schemas.microsoft.com/office/drawing/2014/main" id="{06742417-87F6-419D-BACA-3EB168877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DD354F1A-F16C-4FF5-BAC7-7B9F498AEF0F}" type="slidenum">
              <a:rPr lang="en-GB" altLang="en-US" smtClean="0"/>
              <a:pPr/>
              <a:t>12</a:t>
            </a:fld>
            <a:endParaRPr lang="en-GB" altLang="en-US"/>
          </a:p>
        </p:txBody>
      </p:sp>
    </p:spTree>
    <p:extLst>
      <p:ext uri="{BB962C8B-B14F-4D97-AF65-F5344CB8AC3E}">
        <p14:creationId xmlns:p14="http://schemas.microsoft.com/office/powerpoint/2010/main" val="308000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60B89BF-47C1-41E3-B8DD-0A3C70024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89E9546-ACE3-41B4-9B50-01F32DD0A590}"/>
              </a:ext>
            </a:extLst>
          </p:cNvPr>
          <p:cNvSpPr>
            <a:spLocks noGrp="1"/>
          </p:cNvSpPr>
          <p:nvPr>
            <p:ph type="body" idx="1"/>
          </p:nvPr>
        </p:nvSpPr>
        <p:spPr bwMode="auto"/>
        <p:txBody>
          <a:bodyPr wrap="square" numCol="1" anchor="t" anchorCtr="0" compatLnSpc="1">
            <a:prstTxWarp prst="textNoShape">
              <a:avLst/>
            </a:prstTxWarp>
          </a:bodyPr>
          <a:lstStyle/>
          <a:p>
            <a:pPr>
              <a:spcBef>
                <a:spcPct val="0"/>
              </a:spcBef>
              <a:defRPr/>
            </a:pPr>
            <a:endParaRPr lang="en-GB" altLang="en-US" sz="1000" b="1" dirty="0">
              <a:latin typeface="Arial" panose="020B0604020202020204" pitchFamily="34" charset="0"/>
              <a:cs typeface="Arial" panose="020B0604020202020204" pitchFamily="34" charset="0"/>
            </a:endParaRPr>
          </a:p>
        </p:txBody>
      </p:sp>
      <p:sp>
        <p:nvSpPr>
          <p:cNvPr id="76804" name="Slide Number Placeholder 3">
            <a:extLst>
              <a:ext uri="{FF2B5EF4-FFF2-40B4-BE49-F238E27FC236}">
                <a16:creationId xmlns:a16="http://schemas.microsoft.com/office/drawing/2014/main" id="{8DC9EBE5-7942-4B4C-9C47-69E0C4B56F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825" indent="-288925">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5125" indent="-231775">
              <a:defRPr>
                <a:solidFill>
                  <a:schemeClr val="tx1"/>
                </a:solidFill>
                <a:latin typeface="Arial" panose="020B0604020202020204" pitchFamily="34" charset="0"/>
              </a:defRPr>
            </a:lvl4pPr>
            <a:lvl5pPr marL="2101850" indent="-231775">
              <a:defRPr>
                <a:solidFill>
                  <a:schemeClr val="tx1"/>
                </a:solidFill>
                <a:latin typeface="Arial" panose="020B0604020202020204" pitchFamily="34" charset="0"/>
              </a:defRPr>
            </a:lvl5pPr>
            <a:lvl6pPr marL="2559050" indent="-231775" eaLnBrk="0" fontAlgn="base" hangingPunct="0">
              <a:spcBef>
                <a:spcPct val="0"/>
              </a:spcBef>
              <a:spcAft>
                <a:spcPct val="0"/>
              </a:spcAft>
              <a:defRPr>
                <a:solidFill>
                  <a:schemeClr val="tx1"/>
                </a:solidFill>
                <a:latin typeface="Arial" panose="020B0604020202020204" pitchFamily="34" charset="0"/>
              </a:defRPr>
            </a:lvl6pPr>
            <a:lvl7pPr marL="3016250" indent="-231775" eaLnBrk="0" fontAlgn="base" hangingPunct="0">
              <a:spcBef>
                <a:spcPct val="0"/>
              </a:spcBef>
              <a:spcAft>
                <a:spcPct val="0"/>
              </a:spcAft>
              <a:defRPr>
                <a:solidFill>
                  <a:schemeClr val="tx1"/>
                </a:solidFill>
                <a:latin typeface="Arial" panose="020B0604020202020204" pitchFamily="34" charset="0"/>
              </a:defRPr>
            </a:lvl7pPr>
            <a:lvl8pPr marL="3473450" indent="-231775" eaLnBrk="0" fontAlgn="base" hangingPunct="0">
              <a:spcBef>
                <a:spcPct val="0"/>
              </a:spcBef>
              <a:spcAft>
                <a:spcPct val="0"/>
              </a:spcAft>
              <a:defRPr>
                <a:solidFill>
                  <a:schemeClr val="tx1"/>
                </a:solidFill>
                <a:latin typeface="Arial" panose="020B0604020202020204" pitchFamily="34" charset="0"/>
              </a:defRPr>
            </a:lvl8pPr>
            <a:lvl9pPr marL="3930650" indent="-231775" eaLnBrk="0" fontAlgn="base" hangingPunct="0">
              <a:spcBef>
                <a:spcPct val="0"/>
              </a:spcBef>
              <a:spcAft>
                <a:spcPct val="0"/>
              </a:spcAft>
              <a:defRPr>
                <a:solidFill>
                  <a:schemeClr val="tx1"/>
                </a:solidFill>
                <a:latin typeface="Arial" panose="020B0604020202020204" pitchFamily="34" charset="0"/>
              </a:defRPr>
            </a:lvl9pPr>
          </a:lstStyle>
          <a:p>
            <a:fld id="{84DFB774-7285-433A-86F1-AA918B018C2C}" type="slidenum">
              <a:rPr lang="en-GB" altLang="en-US" smtClean="0"/>
              <a:pPr/>
              <a:t>13</a:t>
            </a:fld>
            <a:endParaRPr lang="en-GB" altLang="en-US"/>
          </a:p>
        </p:txBody>
      </p:sp>
    </p:spTree>
    <p:extLst>
      <p:ext uri="{BB962C8B-B14F-4D97-AF65-F5344CB8AC3E}">
        <p14:creationId xmlns:p14="http://schemas.microsoft.com/office/powerpoint/2010/main" val="22837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E880111-9765-48A7-9BE3-255F1ACD9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5A5F415-DAE2-403D-8A87-21E192815B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0000"/>
              </a:lnSpc>
              <a:spcBef>
                <a:spcPct val="0"/>
              </a:spcBef>
            </a:pPr>
            <a:endParaRPr lang="en-GB" altLang="en-US" sz="1100" b="1" dirty="0">
              <a:solidFill>
                <a:schemeClr val="tx1"/>
              </a:solidFill>
              <a:latin typeface="+mn-lt"/>
              <a:cs typeface="Arial" panose="020B0604020202020204" pitchFamily="34" charset="0"/>
            </a:endParaRPr>
          </a:p>
        </p:txBody>
      </p:sp>
      <p:sp>
        <p:nvSpPr>
          <p:cNvPr id="80900" name="Slide Number Placeholder 3">
            <a:extLst>
              <a:ext uri="{FF2B5EF4-FFF2-40B4-BE49-F238E27FC236}">
                <a16:creationId xmlns:a16="http://schemas.microsoft.com/office/drawing/2014/main" id="{DB0B7AEA-38B4-4AD5-A71E-562FF61D1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9900DD88-C65B-4999-BFF7-F611C2D9F5D7}" type="slidenum">
              <a:rPr lang="en-GB" altLang="en-US" smtClean="0"/>
              <a:pPr/>
              <a:t>14</a:t>
            </a:fld>
            <a:endParaRPr lang="en-GB" altLang="en-US"/>
          </a:p>
        </p:txBody>
      </p:sp>
    </p:spTree>
    <p:extLst>
      <p:ext uri="{BB962C8B-B14F-4D97-AF65-F5344CB8AC3E}">
        <p14:creationId xmlns:p14="http://schemas.microsoft.com/office/powerpoint/2010/main" val="24941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07841C6-4C3E-4BFB-8C5F-575A9E401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586C3504-69C1-409F-80DC-300E1038F6E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GB" altLang="en-US" sz="1000" b="1" dirty="0">
              <a:latin typeface="Arial" panose="020B0604020202020204" pitchFamily="34"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AB8FFC87-69E6-416E-9D41-BC16B933B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87338">
              <a:defRPr>
                <a:solidFill>
                  <a:schemeClr val="tx1"/>
                </a:solidFill>
                <a:latin typeface="Arial" panose="020B0604020202020204" pitchFamily="34" charset="0"/>
              </a:defRPr>
            </a:lvl2pPr>
            <a:lvl3pPr marL="1163638" indent="-230188">
              <a:defRPr>
                <a:solidFill>
                  <a:schemeClr val="tx1"/>
                </a:solidFill>
                <a:latin typeface="Arial" panose="020B0604020202020204" pitchFamily="34" charset="0"/>
              </a:defRPr>
            </a:lvl3pPr>
            <a:lvl4pPr marL="1631950" indent="-230188">
              <a:defRPr>
                <a:solidFill>
                  <a:schemeClr val="tx1"/>
                </a:solidFill>
                <a:latin typeface="Arial" panose="020B0604020202020204" pitchFamily="34" charset="0"/>
              </a:defRPr>
            </a:lvl4pPr>
            <a:lvl5pPr marL="2100263" indent="-230188">
              <a:defRPr>
                <a:solidFill>
                  <a:schemeClr val="tx1"/>
                </a:solidFill>
                <a:latin typeface="Arial" panose="020B0604020202020204" pitchFamily="34" charset="0"/>
              </a:defRPr>
            </a:lvl5pPr>
            <a:lvl6pPr marL="2557463" indent="-230188" eaLnBrk="0" fontAlgn="base" hangingPunct="0">
              <a:spcBef>
                <a:spcPct val="0"/>
              </a:spcBef>
              <a:spcAft>
                <a:spcPct val="0"/>
              </a:spcAft>
              <a:defRPr>
                <a:solidFill>
                  <a:schemeClr val="tx1"/>
                </a:solidFill>
                <a:latin typeface="Arial" panose="020B0604020202020204" pitchFamily="34" charset="0"/>
              </a:defRPr>
            </a:lvl6pPr>
            <a:lvl7pPr marL="3014663" indent="-230188" eaLnBrk="0" fontAlgn="base" hangingPunct="0">
              <a:spcBef>
                <a:spcPct val="0"/>
              </a:spcBef>
              <a:spcAft>
                <a:spcPct val="0"/>
              </a:spcAft>
              <a:defRPr>
                <a:solidFill>
                  <a:schemeClr val="tx1"/>
                </a:solidFill>
                <a:latin typeface="Arial" panose="020B0604020202020204" pitchFamily="34" charset="0"/>
              </a:defRPr>
            </a:lvl7pPr>
            <a:lvl8pPr marL="3471863" indent="-230188" eaLnBrk="0" fontAlgn="base" hangingPunct="0">
              <a:spcBef>
                <a:spcPct val="0"/>
              </a:spcBef>
              <a:spcAft>
                <a:spcPct val="0"/>
              </a:spcAft>
              <a:defRPr>
                <a:solidFill>
                  <a:schemeClr val="tx1"/>
                </a:solidFill>
                <a:latin typeface="Arial" panose="020B0604020202020204" pitchFamily="34" charset="0"/>
              </a:defRPr>
            </a:lvl8pPr>
            <a:lvl9pPr marL="3929063" indent="-230188" eaLnBrk="0" fontAlgn="base" hangingPunct="0">
              <a:spcBef>
                <a:spcPct val="0"/>
              </a:spcBef>
              <a:spcAft>
                <a:spcPct val="0"/>
              </a:spcAft>
              <a:defRPr>
                <a:solidFill>
                  <a:schemeClr val="tx1"/>
                </a:solidFill>
                <a:latin typeface="Arial" panose="020B0604020202020204" pitchFamily="34" charset="0"/>
              </a:defRPr>
            </a:lvl9pPr>
          </a:lstStyle>
          <a:p>
            <a:fld id="{A46D1606-779D-4137-812F-C905828CB32C}" type="slidenum">
              <a:rPr lang="en-GB" altLang="en-US" smtClean="0"/>
              <a:pPr/>
              <a:t>15</a:t>
            </a:fld>
            <a:endParaRPr lang="en-GB" altLang="en-US"/>
          </a:p>
        </p:txBody>
      </p:sp>
    </p:spTree>
    <p:extLst>
      <p:ext uri="{BB962C8B-B14F-4D97-AF65-F5344CB8AC3E}">
        <p14:creationId xmlns:p14="http://schemas.microsoft.com/office/powerpoint/2010/main" val="91334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GB" sz="1000" b="1" dirty="0">
              <a:solidFill>
                <a:schemeClr val="tx1"/>
              </a:solidFill>
            </a:endParaRPr>
          </a:p>
        </p:txBody>
      </p:sp>
      <p:sp>
        <p:nvSpPr>
          <p:cNvPr id="4" name="Slide Number Placeholder 3"/>
          <p:cNvSpPr>
            <a:spLocks noGrp="1"/>
          </p:cNvSpPr>
          <p:nvPr>
            <p:ph type="sldNum" sz="quarter" idx="5"/>
          </p:nvPr>
        </p:nvSpPr>
        <p:spPr/>
        <p:txBody>
          <a:bodyPr/>
          <a:lstStyle/>
          <a:p>
            <a:pPr>
              <a:defRPr/>
            </a:pPr>
            <a:fld id="{5E1F49FC-6BFA-4CF0-AA6F-3544396F2D9C}" type="slidenum">
              <a:rPr lang="en-GB" altLang="en-US" smtClean="0"/>
              <a:pPr>
                <a:defRPr/>
              </a:pPr>
              <a:t>16</a:t>
            </a:fld>
            <a:endParaRPr lang="en-GB" altLang="en-US"/>
          </a:p>
        </p:txBody>
      </p:sp>
    </p:spTree>
    <p:extLst>
      <p:ext uri="{BB962C8B-B14F-4D97-AF65-F5344CB8AC3E}">
        <p14:creationId xmlns:p14="http://schemas.microsoft.com/office/powerpoint/2010/main" val="51534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2D4EECA-BCB1-44C5-BA08-100EEB35E9E8}"/>
              </a:ext>
            </a:extLst>
          </p:cNvPr>
          <p:cNvSpPr>
            <a:spLocks noGrp="1" noRot="1" noChangeAspect="1" noTextEdit="1"/>
          </p:cNvSpPr>
          <p:nvPr>
            <p:ph type="sldImg"/>
          </p:nvPr>
        </p:nvSpPr>
        <p:spPr bwMode="auto">
          <a:xfrm>
            <a:off x="992188" y="749300"/>
            <a:ext cx="5011737"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102D5BB4-83CE-4F36-B3FC-8E4431DBECA8}"/>
              </a:ext>
            </a:extLst>
          </p:cNvPr>
          <p:cNvSpPr>
            <a:spLocks noGrp="1"/>
          </p:cNvSpPr>
          <p:nvPr>
            <p:ph type="body" idx="1"/>
          </p:nvPr>
        </p:nvSpPr>
        <p:spPr bwMode="auto">
          <a:xfrm>
            <a:off x="203200" y="4760913"/>
            <a:ext cx="6192838" cy="435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pPr>
            <a:endParaRPr lang="en-GB" altLang="en-US" sz="900" b="1" dirty="0">
              <a:solidFill>
                <a:schemeClr val="tx1"/>
              </a:solidFill>
              <a:latin typeface="+mn-lt"/>
              <a:cs typeface="Arial" panose="020B0604020202020204" pitchFamily="34" charset="0"/>
            </a:endParaRPr>
          </a:p>
        </p:txBody>
      </p:sp>
      <p:sp>
        <p:nvSpPr>
          <p:cNvPr id="91140" name="Slide Number Placeholder 3">
            <a:extLst>
              <a:ext uri="{FF2B5EF4-FFF2-40B4-BE49-F238E27FC236}">
                <a16:creationId xmlns:a16="http://schemas.microsoft.com/office/drawing/2014/main" id="{38A75E6E-BC07-4043-8CFB-3D9FF5996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97D9A935-E007-40D4-90C8-A66478ECFA15}" type="slidenum">
              <a:rPr lang="en-GB" altLang="en-US" smtClean="0"/>
              <a:pPr/>
              <a:t>17</a:t>
            </a:fld>
            <a:endParaRPr lang="en-GB" altLang="en-US"/>
          </a:p>
        </p:txBody>
      </p:sp>
    </p:spTree>
    <p:extLst>
      <p:ext uri="{BB962C8B-B14F-4D97-AF65-F5344CB8AC3E}">
        <p14:creationId xmlns:p14="http://schemas.microsoft.com/office/powerpoint/2010/main" val="2581261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C1A5AF3-E1C7-4999-9953-E20034644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A042687-BF18-4ACF-83D7-1FB55BFE81BA}"/>
              </a:ext>
            </a:extLst>
          </p:cNvPr>
          <p:cNvSpPr>
            <a:spLocks noGrp="1" noChangeArrowheads="1"/>
          </p:cNvSpPr>
          <p:nvPr>
            <p:ph type="body" idx="1"/>
          </p:nvPr>
        </p:nvSpPr>
        <p:spPr bwMode="auto">
          <a:xfrm>
            <a:off x="552450" y="4760913"/>
            <a:ext cx="5711825" cy="506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z="1000" b="1" dirty="0">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26849A45-CD86-4A0F-B0B8-0D167D3AE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37C50D31-50D0-4CFF-AFAA-E31F50478319}" type="slidenum">
              <a:rPr lang="en-GB" altLang="en-US" smtClean="0"/>
              <a:pPr/>
              <a:t>18</a:t>
            </a:fld>
            <a:endParaRPr lang="en-GB" altLang="en-US" dirty="0"/>
          </a:p>
        </p:txBody>
      </p:sp>
    </p:spTree>
    <p:extLst>
      <p:ext uri="{BB962C8B-B14F-4D97-AF65-F5344CB8AC3E}">
        <p14:creationId xmlns:p14="http://schemas.microsoft.com/office/powerpoint/2010/main" val="211028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68E404D-FC67-4CC3-A3CF-4549BE39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0DC307C-682B-48D7-AFF3-7ABB3EE45B86}"/>
              </a:ext>
            </a:extLst>
          </p:cNvPr>
          <p:cNvSpPr>
            <a:spLocks noGrp="1" noChangeArrowheads="1"/>
          </p:cNvSpPr>
          <p:nvPr>
            <p:ph type="body" idx="1"/>
          </p:nvPr>
        </p:nvSpPr>
        <p:spPr bwMode="auto">
          <a:xfrm>
            <a:off x="498475" y="4805363"/>
            <a:ext cx="6129338" cy="454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endParaRPr lang="en-GB" altLang="en-US" sz="1400" b="1" dirty="0">
              <a:solidFill>
                <a:srgbClr val="000000"/>
              </a:solidFill>
              <a:latin typeface="Arial" panose="020B0604020202020204" pitchFamily="34" charset="0"/>
              <a:cs typeface="Calibri" panose="020F0502020204030204" pitchFamily="34" charset="0"/>
            </a:endParaRPr>
          </a:p>
        </p:txBody>
      </p:sp>
      <p:sp>
        <p:nvSpPr>
          <p:cNvPr id="48132" name="Slide Number Placeholder 3">
            <a:extLst>
              <a:ext uri="{FF2B5EF4-FFF2-40B4-BE49-F238E27FC236}">
                <a16:creationId xmlns:a16="http://schemas.microsoft.com/office/drawing/2014/main" id="{870851C3-E1A7-49A0-88E6-38476D3981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825" indent="-288925">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5125" indent="-231775">
              <a:defRPr>
                <a:solidFill>
                  <a:schemeClr val="tx1"/>
                </a:solidFill>
                <a:latin typeface="Arial" panose="020B0604020202020204" pitchFamily="34" charset="0"/>
              </a:defRPr>
            </a:lvl4pPr>
            <a:lvl5pPr marL="2101850" indent="-231775">
              <a:defRPr>
                <a:solidFill>
                  <a:schemeClr val="tx1"/>
                </a:solidFill>
                <a:latin typeface="Arial" panose="020B0604020202020204" pitchFamily="34" charset="0"/>
              </a:defRPr>
            </a:lvl5pPr>
            <a:lvl6pPr marL="2559050" indent="-231775" eaLnBrk="0" fontAlgn="base" hangingPunct="0">
              <a:spcBef>
                <a:spcPct val="0"/>
              </a:spcBef>
              <a:spcAft>
                <a:spcPct val="0"/>
              </a:spcAft>
              <a:defRPr>
                <a:solidFill>
                  <a:schemeClr val="tx1"/>
                </a:solidFill>
                <a:latin typeface="Arial" panose="020B0604020202020204" pitchFamily="34" charset="0"/>
              </a:defRPr>
            </a:lvl6pPr>
            <a:lvl7pPr marL="3016250" indent="-231775" eaLnBrk="0" fontAlgn="base" hangingPunct="0">
              <a:spcBef>
                <a:spcPct val="0"/>
              </a:spcBef>
              <a:spcAft>
                <a:spcPct val="0"/>
              </a:spcAft>
              <a:defRPr>
                <a:solidFill>
                  <a:schemeClr val="tx1"/>
                </a:solidFill>
                <a:latin typeface="Arial" panose="020B0604020202020204" pitchFamily="34" charset="0"/>
              </a:defRPr>
            </a:lvl7pPr>
            <a:lvl8pPr marL="3473450" indent="-231775" eaLnBrk="0" fontAlgn="base" hangingPunct="0">
              <a:spcBef>
                <a:spcPct val="0"/>
              </a:spcBef>
              <a:spcAft>
                <a:spcPct val="0"/>
              </a:spcAft>
              <a:defRPr>
                <a:solidFill>
                  <a:schemeClr val="tx1"/>
                </a:solidFill>
                <a:latin typeface="Arial" panose="020B0604020202020204" pitchFamily="34" charset="0"/>
              </a:defRPr>
            </a:lvl8pPr>
            <a:lvl9pPr marL="3930650" indent="-231775" eaLnBrk="0" fontAlgn="base" hangingPunct="0">
              <a:spcBef>
                <a:spcPct val="0"/>
              </a:spcBef>
              <a:spcAft>
                <a:spcPct val="0"/>
              </a:spcAft>
              <a:defRPr>
                <a:solidFill>
                  <a:schemeClr val="tx1"/>
                </a:solidFill>
                <a:latin typeface="Arial" panose="020B0604020202020204" pitchFamily="34" charset="0"/>
              </a:defRPr>
            </a:lvl9pPr>
          </a:lstStyle>
          <a:p>
            <a:fld id="{E5E5ED0B-C66A-4563-8EA9-607B1AFE745F}" type="slidenum">
              <a:rPr lang="en-GB" altLang="en-US" smtClean="0"/>
              <a:pPr/>
              <a:t>19</a:t>
            </a:fld>
            <a:endParaRPr lang="en-GB" altLang="en-US"/>
          </a:p>
        </p:txBody>
      </p:sp>
    </p:spTree>
    <p:extLst>
      <p:ext uri="{BB962C8B-B14F-4D97-AF65-F5344CB8AC3E}">
        <p14:creationId xmlns:p14="http://schemas.microsoft.com/office/powerpoint/2010/main" val="154148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0ABCA9A-B937-4A93-BE82-9DD5379AC2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63B728-E8D0-4DEA-B41D-22820B0BDAAD}"/>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id="{17B24A03-150C-4116-9B6B-BB434EC16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7D832-B8AE-4756-89B4-F6812A985DEC}" type="slidenum">
              <a:rPr lang="en-GB" altLang="en-US" smtClean="0"/>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C1A5AF3-E1C7-4999-9953-E20034644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A042687-BF18-4ACF-83D7-1FB55BFE81BA}"/>
              </a:ext>
            </a:extLst>
          </p:cNvPr>
          <p:cNvSpPr>
            <a:spLocks noGrp="1" noChangeArrowheads="1"/>
          </p:cNvSpPr>
          <p:nvPr>
            <p:ph type="body" idx="1"/>
          </p:nvPr>
        </p:nvSpPr>
        <p:spPr bwMode="auto">
          <a:xfrm>
            <a:off x="552450" y="4760913"/>
            <a:ext cx="5711825" cy="506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ts val="0"/>
              </a:spcBef>
              <a:spcAft>
                <a:spcPts val="0"/>
              </a:spcAft>
            </a:pPr>
            <a:endParaRPr lang="en-GB" sz="1100" b="1" dirty="0">
              <a:solidFill>
                <a:schemeClr val="tx1"/>
              </a:solidFill>
              <a:effectLst/>
              <a:latin typeface="+mn-lt"/>
              <a:ea typeface="Arial" panose="020B0604020202020204" pitchFamily="34" charset="0"/>
            </a:endParaRPr>
          </a:p>
          <a:p>
            <a:pPr>
              <a:lnSpc>
                <a:spcPct val="100000"/>
              </a:lnSpc>
              <a:spcBef>
                <a:spcPts val="0"/>
              </a:spcBef>
              <a:spcAft>
                <a:spcPts val="0"/>
              </a:spcAft>
              <a:defRPr/>
            </a:pPr>
            <a:endParaRPr lang="en-GB" altLang="en-US" sz="1000" b="1" dirty="0">
              <a:solidFill>
                <a:schemeClr val="tx1"/>
              </a:solidFill>
              <a:latin typeface="+mn-lt"/>
              <a:cs typeface="Arial" panose="020B0604020202020204" pitchFamily="34" charset="0"/>
            </a:endParaRPr>
          </a:p>
          <a:p>
            <a:pPr>
              <a:spcBef>
                <a:spcPct val="0"/>
              </a:spcBef>
            </a:pPr>
            <a:endParaRPr lang="en-GB" altLang="en-US" sz="1000" b="1" dirty="0">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26849A45-CD86-4A0F-B0B8-0D167D3AE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37C50D31-50D0-4CFF-AFAA-E31F50478319}" type="slidenum">
              <a:rPr lang="en-GB" altLang="en-US" smtClean="0"/>
              <a:pPr/>
              <a:t>20</a:t>
            </a:fld>
            <a:endParaRPr lang="en-GB" altLang="en-US"/>
          </a:p>
        </p:txBody>
      </p:sp>
    </p:spTree>
    <p:extLst>
      <p:ext uri="{BB962C8B-B14F-4D97-AF65-F5344CB8AC3E}">
        <p14:creationId xmlns:p14="http://schemas.microsoft.com/office/powerpoint/2010/main" val="2246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967BF721-292A-49DF-BCDA-64A279E81831}"/>
              </a:ext>
            </a:extLst>
          </p:cNvPr>
          <p:cNvSpPr>
            <a:spLocks noGrp="1" noRot="1" noChangeAspect="1" noTextEdit="1"/>
          </p:cNvSpPr>
          <p:nvPr>
            <p:ph type="sldImg"/>
          </p:nvPr>
        </p:nvSpPr>
        <p:spPr bwMode="auto">
          <a:xfrm>
            <a:off x="919163" y="669925"/>
            <a:ext cx="5013325"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FB4B0F1-1EDD-43CB-B703-919FC88A0572}"/>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GB" altLang="en-US" sz="1000" b="1" dirty="0">
              <a:solidFill>
                <a:schemeClr val="tx1"/>
              </a:solidFill>
              <a:latin typeface="+mn-lt"/>
              <a:cs typeface="Arial" panose="020B0604020202020204" pitchFamily="34" charset="0"/>
            </a:endParaRPr>
          </a:p>
        </p:txBody>
      </p:sp>
      <p:sp>
        <p:nvSpPr>
          <p:cNvPr id="99332" name="Slide Number Placeholder 3">
            <a:extLst>
              <a:ext uri="{FF2B5EF4-FFF2-40B4-BE49-F238E27FC236}">
                <a16:creationId xmlns:a16="http://schemas.microsoft.com/office/drawing/2014/main" id="{3C9824A9-B004-4AC3-AD2E-7B7143C9D5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1A6208D4-B5CD-47AE-BC3C-626256C17290}" type="slidenum">
              <a:rPr lang="en-GB" altLang="en-US" smtClean="0"/>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E6E8FAC-BF5F-4A2C-BFB8-B2BF57772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EC8A5F73-EB41-4BB4-A4DA-FBBC2277D6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dirty="0">
              <a:solidFill>
                <a:schemeClr val="tx1"/>
              </a:solidFill>
              <a:latin typeface="+mn-lt"/>
              <a:cs typeface="Arial" panose="020B0604020202020204" pitchFamily="34" charset="0"/>
            </a:endParaRPr>
          </a:p>
        </p:txBody>
      </p:sp>
      <p:sp>
        <p:nvSpPr>
          <p:cNvPr id="5124" name="Slide Number Placeholder 3">
            <a:extLst>
              <a:ext uri="{FF2B5EF4-FFF2-40B4-BE49-F238E27FC236}">
                <a16:creationId xmlns:a16="http://schemas.microsoft.com/office/drawing/2014/main" id="{98F3C2C3-2476-4FF6-A748-D1AC327FB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C5EA1B3F-43A1-42EE-B25A-99388D0D8A2C}" type="slidenum">
              <a:rPr lang="en-GB" altLang="en-US" smtClean="0"/>
              <a:pPr/>
              <a:t>22</a:t>
            </a:fld>
            <a:endParaRPr lang="en-GB" altLang="en-US"/>
          </a:p>
        </p:txBody>
      </p:sp>
    </p:spTree>
    <p:extLst>
      <p:ext uri="{BB962C8B-B14F-4D97-AF65-F5344CB8AC3E}">
        <p14:creationId xmlns:p14="http://schemas.microsoft.com/office/powerpoint/2010/main" val="265733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A74DAC-E4D9-4FFE-8556-18EADD08B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48E582E-BB01-4BE6-B6B2-DD32AB7FC2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GB" altLang="en-US" dirty="0"/>
          </a:p>
        </p:txBody>
      </p:sp>
      <p:sp>
        <p:nvSpPr>
          <p:cNvPr id="9220" name="Slide Number Placeholder 3">
            <a:extLst>
              <a:ext uri="{FF2B5EF4-FFF2-40B4-BE49-F238E27FC236}">
                <a16:creationId xmlns:a16="http://schemas.microsoft.com/office/drawing/2014/main" id="{DCF8A59A-BAEE-414E-B4CA-8B842645A6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21B2E74D-B242-4C76-83BF-D6837BA7A387}"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626135D-4D97-44AE-A5CD-B9C886E06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2CCE049-F438-46E1-A1DD-A4BAA6AC0035}"/>
              </a:ext>
            </a:extLst>
          </p:cNvPr>
          <p:cNvSpPr>
            <a:spLocks noGrp="1" noChangeArrowheads="1"/>
          </p:cNvSpPr>
          <p:nvPr>
            <p:ph type="body" idx="1"/>
          </p:nvPr>
        </p:nvSpPr>
        <p:spPr bwMode="auto">
          <a:xfrm>
            <a:off x="498475" y="4805363"/>
            <a:ext cx="6129338" cy="4549775"/>
          </a:xfrm>
        </p:spPr>
        <p:txBody>
          <a:bodyPr wrap="square" numCol="1" anchor="t" anchorCtr="0" compatLnSpc="1">
            <a:prstTxWarp prst="textNoShape">
              <a:avLst/>
            </a:prstTxWarp>
          </a:bodyPr>
          <a:lstStyle/>
          <a:p>
            <a:pPr>
              <a:lnSpc>
                <a:spcPct val="107000"/>
              </a:lnSpc>
              <a:spcAft>
                <a:spcPts val="800"/>
              </a:spcAft>
              <a:defRPr/>
            </a:pPr>
            <a:endParaRPr lang="en-GB" altLang="en-US" sz="1400" b="1" dirty="0">
              <a:solidFill>
                <a:srgbClr val="000000"/>
              </a:solidFill>
              <a:latin typeface="Arial" panose="020B0604020202020204" pitchFamily="34" charset="0"/>
              <a:cs typeface="Calibri" panose="020F0502020204030204" pitchFamily="34" charset="0"/>
            </a:endParaRPr>
          </a:p>
        </p:txBody>
      </p:sp>
      <p:sp>
        <p:nvSpPr>
          <p:cNvPr id="50180" name="Slide Number Placeholder 3">
            <a:extLst>
              <a:ext uri="{FF2B5EF4-FFF2-40B4-BE49-F238E27FC236}">
                <a16:creationId xmlns:a16="http://schemas.microsoft.com/office/drawing/2014/main" id="{60C6528A-D3F4-4E2C-89FE-E0DBDA8AC1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825" indent="-288925">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5125" indent="-231775">
              <a:defRPr>
                <a:solidFill>
                  <a:schemeClr val="tx1"/>
                </a:solidFill>
                <a:latin typeface="Arial" panose="020B0604020202020204" pitchFamily="34" charset="0"/>
              </a:defRPr>
            </a:lvl4pPr>
            <a:lvl5pPr marL="2101850" indent="-231775">
              <a:defRPr>
                <a:solidFill>
                  <a:schemeClr val="tx1"/>
                </a:solidFill>
                <a:latin typeface="Arial" panose="020B0604020202020204" pitchFamily="34" charset="0"/>
              </a:defRPr>
            </a:lvl5pPr>
            <a:lvl6pPr marL="2559050" indent="-231775" eaLnBrk="0" fontAlgn="base" hangingPunct="0">
              <a:spcBef>
                <a:spcPct val="0"/>
              </a:spcBef>
              <a:spcAft>
                <a:spcPct val="0"/>
              </a:spcAft>
              <a:defRPr>
                <a:solidFill>
                  <a:schemeClr val="tx1"/>
                </a:solidFill>
                <a:latin typeface="Arial" panose="020B0604020202020204" pitchFamily="34" charset="0"/>
              </a:defRPr>
            </a:lvl6pPr>
            <a:lvl7pPr marL="3016250" indent="-231775" eaLnBrk="0" fontAlgn="base" hangingPunct="0">
              <a:spcBef>
                <a:spcPct val="0"/>
              </a:spcBef>
              <a:spcAft>
                <a:spcPct val="0"/>
              </a:spcAft>
              <a:defRPr>
                <a:solidFill>
                  <a:schemeClr val="tx1"/>
                </a:solidFill>
                <a:latin typeface="Arial" panose="020B0604020202020204" pitchFamily="34" charset="0"/>
              </a:defRPr>
            </a:lvl7pPr>
            <a:lvl8pPr marL="3473450" indent="-231775" eaLnBrk="0" fontAlgn="base" hangingPunct="0">
              <a:spcBef>
                <a:spcPct val="0"/>
              </a:spcBef>
              <a:spcAft>
                <a:spcPct val="0"/>
              </a:spcAft>
              <a:defRPr>
                <a:solidFill>
                  <a:schemeClr val="tx1"/>
                </a:solidFill>
                <a:latin typeface="Arial" panose="020B0604020202020204" pitchFamily="34" charset="0"/>
              </a:defRPr>
            </a:lvl8pPr>
            <a:lvl9pPr marL="3930650" indent="-231775" eaLnBrk="0" fontAlgn="base" hangingPunct="0">
              <a:spcBef>
                <a:spcPct val="0"/>
              </a:spcBef>
              <a:spcAft>
                <a:spcPct val="0"/>
              </a:spcAft>
              <a:defRPr>
                <a:solidFill>
                  <a:schemeClr val="tx1"/>
                </a:solidFill>
                <a:latin typeface="Arial" panose="020B0604020202020204" pitchFamily="34" charset="0"/>
              </a:defRPr>
            </a:lvl9pPr>
          </a:lstStyle>
          <a:p>
            <a:fld id="{CFF3D814-E08A-442D-91B4-67849FBF6C83}" type="slidenum">
              <a:rPr lang="en-GB" altLang="en-US" smtClean="0"/>
              <a:pPr/>
              <a:t>4</a:t>
            </a:fld>
            <a:endParaRPr lang="en-GB" altLang="en-US"/>
          </a:p>
        </p:txBody>
      </p:sp>
    </p:spTree>
    <p:extLst>
      <p:ext uri="{BB962C8B-B14F-4D97-AF65-F5344CB8AC3E}">
        <p14:creationId xmlns:p14="http://schemas.microsoft.com/office/powerpoint/2010/main" val="54613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C1A5AF3-E1C7-4999-9953-E20034644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A042687-BF18-4ACF-83D7-1FB55BFE81BA}"/>
              </a:ext>
            </a:extLst>
          </p:cNvPr>
          <p:cNvSpPr>
            <a:spLocks noGrp="1" noChangeArrowheads="1"/>
          </p:cNvSpPr>
          <p:nvPr>
            <p:ph type="body" idx="1"/>
          </p:nvPr>
        </p:nvSpPr>
        <p:spPr bwMode="auto">
          <a:xfrm>
            <a:off x="552450" y="4760913"/>
            <a:ext cx="5711825" cy="506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z="1000" b="1" dirty="0">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26849A45-CD86-4A0F-B0B8-0D167D3AE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37C50D31-50D0-4CFF-AFAA-E31F50478319}" type="slidenum">
              <a:rPr lang="en-GB" altLang="en-US" smtClean="0"/>
              <a:pPr/>
              <a:t>5</a:t>
            </a:fld>
            <a:endParaRPr lang="en-GB" altLang="en-US"/>
          </a:p>
        </p:txBody>
      </p:sp>
    </p:spTree>
    <p:extLst>
      <p:ext uri="{BB962C8B-B14F-4D97-AF65-F5344CB8AC3E}">
        <p14:creationId xmlns:p14="http://schemas.microsoft.com/office/powerpoint/2010/main" val="200810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C1A5AF3-E1C7-4999-9953-E20034644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A042687-BF18-4ACF-83D7-1FB55BFE81BA}"/>
              </a:ext>
            </a:extLst>
          </p:cNvPr>
          <p:cNvSpPr>
            <a:spLocks noGrp="1" noChangeArrowheads="1"/>
          </p:cNvSpPr>
          <p:nvPr>
            <p:ph type="body" idx="1"/>
          </p:nvPr>
        </p:nvSpPr>
        <p:spPr bwMode="auto">
          <a:xfrm>
            <a:off x="552450" y="4760913"/>
            <a:ext cx="5711825" cy="506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z="1000" b="1" dirty="0">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26849A45-CD86-4A0F-B0B8-0D167D3AE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37C50D31-50D0-4CFF-AFAA-E31F50478319}" type="slidenum">
              <a:rPr lang="en-GB" altLang="en-US" smtClean="0"/>
              <a:pPr/>
              <a:t>6</a:t>
            </a:fld>
            <a:endParaRPr lang="en-GB" altLang="en-US"/>
          </a:p>
        </p:txBody>
      </p:sp>
    </p:spTree>
    <p:extLst>
      <p:ext uri="{BB962C8B-B14F-4D97-AF65-F5344CB8AC3E}">
        <p14:creationId xmlns:p14="http://schemas.microsoft.com/office/powerpoint/2010/main" val="126470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CEF82E5-02A9-4C6C-8F45-E42DD7DE44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84C0A56-AA3B-497D-8A38-8CEB9C7F1E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000" b="0" dirty="0">
              <a:solidFill>
                <a:schemeClr val="tx1"/>
              </a:solidFill>
              <a:latin typeface="+mn-lt"/>
              <a:ea typeface="Calibri" panose="020F050202020403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49D4159E-FD41-4753-9B78-77ACDAD635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2650FC-B8F6-4089-AEEA-ECE5B00CC6D9}"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72A7322-BCA2-4DC8-AC0D-46A3F13539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5600E45-68D0-45A3-BDDD-F166E1E8A5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ts val="0"/>
              </a:spcBef>
            </a:pPr>
            <a:endParaRPr lang="en-GB" sz="1000" b="1" dirty="0">
              <a:solidFill>
                <a:schemeClr val="tx1"/>
              </a:solidFill>
              <a:effectLst/>
              <a:latin typeface="+mn-lt"/>
              <a:ea typeface="Arial" panose="020B0604020202020204" pitchFamily="34" charset="0"/>
            </a:endParaRPr>
          </a:p>
        </p:txBody>
      </p:sp>
      <p:sp>
        <p:nvSpPr>
          <p:cNvPr id="15364" name="Slide Number Placeholder 3">
            <a:extLst>
              <a:ext uri="{FF2B5EF4-FFF2-40B4-BE49-F238E27FC236}">
                <a16:creationId xmlns:a16="http://schemas.microsoft.com/office/drawing/2014/main" id="{CC42C062-CDBB-4E28-8A28-22309582F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6075"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B8AA13EA-542F-480D-8816-4A729596FDC7}"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F0049A6-EEE8-472D-A0AB-A1927A122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54734BF-8B59-4821-A7FD-92C637C26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z="1000" dirty="0">
              <a:latin typeface="Arial" panose="020B0604020202020204" pitchFamily="34" charset="0"/>
            </a:endParaRPr>
          </a:p>
          <a:p>
            <a:endParaRPr lang="en-GB" altLang="en-US" b="1" dirty="0"/>
          </a:p>
        </p:txBody>
      </p:sp>
      <p:sp>
        <p:nvSpPr>
          <p:cNvPr id="29700" name="Slide Number Placeholder 3">
            <a:extLst>
              <a:ext uri="{FF2B5EF4-FFF2-40B4-BE49-F238E27FC236}">
                <a16:creationId xmlns:a16="http://schemas.microsoft.com/office/drawing/2014/main" id="{2B273774-1667-45A6-9F0C-6A422AE83E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825" indent="-288925">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5125" indent="-231775">
              <a:defRPr>
                <a:solidFill>
                  <a:schemeClr val="tx1"/>
                </a:solidFill>
                <a:latin typeface="Arial" panose="020B0604020202020204" pitchFamily="34" charset="0"/>
              </a:defRPr>
            </a:lvl4pPr>
            <a:lvl5pPr marL="2101850" indent="-231775">
              <a:defRPr>
                <a:solidFill>
                  <a:schemeClr val="tx1"/>
                </a:solidFill>
                <a:latin typeface="Arial" panose="020B0604020202020204" pitchFamily="34" charset="0"/>
              </a:defRPr>
            </a:lvl5pPr>
            <a:lvl6pPr marL="2559050" indent="-231775" eaLnBrk="0" fontAlgn="base" hangingPunct="0">
              <a:spcBef>
                <a:spcPct val="0"/>
              </a:spcBef>
              <a:spcAft>
                <a:spcPct val="0"/>
              </a:spcAft>
              <a:defRPr>
                <a:solidFill>
                  <a:schemeClr val="tx1"/>
                </a:solidFill>
                <a:latin typeface="Arial" panose="020B0604020202020204" pitchFamily="34" charset="0"/>
              </a:defRPr>
            </a:lvl6pPr>
            <a:lvl7pPr marL="3016250" indent="-231775" eaLnBrk="0" fontAlgn="base" hangingPunct="0">
              <a:spcBef>
                <a:spcPct val="0"/>
              </a:spcBef>
              <a:spcAft>
                <a:spcPct val="0"/>
              </a:spcAft>
              <a:defRPr>
                <a:solidFill>
                  <a:schemeClr val="tx1"/>
                </a:solidFill>
                <a:latin typeface="Arial" panose="020B0604020202020204" pitchFamily="34" charset="0"/>
              </a:defRPr>
            </a:lvl7pPr>
            <a:lvl8pPr marL="3473450" indent="-231775" eaLnBrk="0" fontAlgn="base" hangingPunct="0">
              <a:spcBef>
                <a:spcPct val="0"/>
              </a:spcBef>
              <a:spcAft>
                <a:spcPct val="0"/>
              </a:spcAft>
              <a:defRPr>
                <a:solidFill>
                  <a:schemeClr val="tx1"/>
                </a:solidFill>
                <a:latin typeface="Arial" panose="020B0604020202020204" pitchFamily="34" charset="0"/>
              </a:defRPr>
            </a:lvl8pPr>
            <a:lvl9pPr marL="3930650" indent="-231775" eaLnBrk="0" fontAlgn="base" hangingPunct="0">
              <a:spcBef>
                <a:spcPct val="0"/>
              </a:spcBef>
              <a:spcAft>
                <a:spcPct val="0"/>
              </a:spcAft>
              <a:defRPr>
                <a:solidFill>
                  <a:schemeClr val="tx1"/>
                </a:solidFill>
                <a:latin typeface="Arial" panose="020B0604020202020204" pitchFamily="34" charset="0"/>
              </a:defRPr>
            </a:lvl9pPr>
          </a:lstStyle>
          <a:p>
            <a:fld id="{130FB4A8-1EB6-4630-A790-DC707C0261B0}"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0AC31F-736C-4AE7-AD08-8CADC0839DED}"/>
              </a:ext>
            </a:extLst>
          </p:cNvPr>
          <p:cNvSpPr>
            <a:spLocks noGrp="1"/>
          </p:cNvSpPr>
          <p:nvPr>
            <p:ph type="dt" sz="half" idx="10"/>
          </p:nvPr>
        </p:nvSpPr>
        <p:spPr/>
        <p:txBody>
          <a:bodyPr/>
          <a:lstStyle>
            <a:lvl1pPr>
              <a:defRPr/>
            </a:lvl1pPr>
          </a:lstStyle>
          <a:p>
            <a:pPr>
              <a:defRPr/>
            </a:pPr>
            <a:fld id="{186FDBE2-A20B-4267-9882-4BEE501CCCAF}" type="datetimeFigureOut">
              <a:rPr lang="en-GB"/>
              <a:pPr>
                <a:defRPr/>
              </a:pPr>
              <a:t>11/12/2024</a:t>
            </a:fld>
            <a:endParaRPr lang="en-GB"/>
          </a:p>
        </p:txBody>
      </p:sp>
      <p:sp>
        <p:nvSpPr>
          <p:cNvPr id="5" name="Footer Placeholder 4">
            <a:extLst>
              <a:ext uri="{FF2B5EF4-FFF2-40B4-BE49-F238E27FC236}">
                <a16:creationId xmlns:a16="http://schemas.microsoft.com/office/drawing/2014/main" id="{70120C53-B44C-4EB4-8746-68168F3DC4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9B0E3A-8B69-408C-B571-93370685AA9C}"/>
              </a:ext>
            </a:extLst>
          </p:cNvPr>
          <p:cNvSpPr>
            <a:spLocks noGrp="1"/>
          </p:cNvSpPr>
          <p:nvPr>
            <p:ph type="sldNum" sz="quarter" idx="12"/>
          </p:nvPr>
        </p:nvSpPr>
        <p:spPr/>
        <p:txBody>
          <a:bodyPr/>
          <a:lstStyle>
            <a:lvl1pPr>
              <a:defRPr/>
            </a:lvl1pPr>
          </a:lstStyle>
          <a:p>
            <a:pPr>
              <a:defRPr/>
            </a:pPr>
            <a:fld id="{67D376CB-CABA-4B24-A2EC-382B9B707C91}" type="slidenum">
              <a:rPr lang="en-GB" altLang="en-US"/>
              <a:pPr>
                <a:defRPr/>
              </a:pPr>
              <a:t>‹#›</a:t>
            </a:fld>
            <a:endParaRPr lang="en-GB" altLang="en-US"/>
          </a:p>
        </p:txBody>
      </p:sp>
    </p:spTree>
    <p:extLst>
      <p:ext uri="{BB962C8B-B14F-4D97-AF65-F5344CB8AC3E}">
        <p14:creationId xmlns:p14="http://schemas.microsoft.com/office/powerpoint/2010/main" val="217057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242099-00EA-40B1-9C26-E6610B8FFD2D}"/>
              </a:ext>
            </a:extLst>
          </p:cNvPr>
          <p:cNvSpPr>
            <a:spLocks noGrp="1"/>
          </p:cNvSpPr>
          <p:nvPr>
            <p:ph type="dt" sz="half" idx="10"/>
          </p:nvPr>
        </p:nvSpPr>
        <p:spPr/>
        <p:txBody>
          <a:bodyPr/>
          <a:lstStyle>
            <a:lvl1pPr>
              <a:defRPr/>
            </a:lvl1pPr>
          </a:lstStyle>
          <a:p>
            <a:pPr>
              <a:defRPr/>
            </a:pPr>
            <a:fld id="{22102258-F806-494D-982D-F6CC7F6A4A82}" type="datetimeFigureOut">
              <a:rPr lang="en-GB"/>
              <a:pPr>
                <a:defRPr/>
              </a:pPr>
              <a:t>11/12/2024</a:t>
            </a:fld>
            <a:endParaRPr lang="en-GB"/>
          </a:p>
        </p:txBody>
      </p:sp>
      <p:sp>
        <p:nvSpPr>
          <p:cNvPr id="5" name="Footer Placeholder 4">
            <a:extLst>
              <a:ext uri="{FF2B5EF4-FFF2-40B4-BE49-F238E27FC236}">
                <a16:creationId xmlns:a16="http://schemas.microsoft.com/office/drawing/2014/main" id="{A90DBEC2-3BAA-483C-A220-A0D13CF317A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00BD56B-1E3B-485F-922B-35D9C0D75A0A}"/>
              </a:ext>
            </a:extLst>
          </p:cNvPr>
          <p:cNvSpPr>
            <a:spLocks noGrp="1"/>
          </p:cNvSpPr>
          <p:nvPr>
            <p:ph type="sldNum" sz="quarter" idx="12"/>
          </p:nvPr>
        </p:nvSpPr>
        <p:spPr/>
        <p:txBody>
          <a:bodyPr/>
          <a:lstStyle>
            <a:lvl1pPr>
              <a:defRPr/>
            </a:lvl1pPr>
          </a:lstStyle>
          <a:p>
            <a:pPr>
              <a:defRPr/>
            </a:pPr>
            <a:fld id="{1FBCA46C-EB44-4847-BDED-3DC7F595ABD1}" type="slidenum">
              <a:rPr lang="en-GB" altLang="en-US"/>
              <a:pPr>
                <a:defRPr/>
              </a:pPr>
              <a:t>‹#›</a:t>
            </a:fld>
            <a:endParaRPr lang="en-GB" altLang="en-US"/>
          </a:p>
        </p:txBody>
      </p:sp>
    </p:spTree>
    <p:extLst>
      <p:ext uri="{BB962C8B-B14F-4D97-AF65-F5344CB8AC3E}">
        <p14:creationId xmlns:p14="http://schemas.microsoft.com/office/powerpoint/2010/main" val="224956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7364D-2118-4A97-8B22-4A6CA0928F96}"/>
              </a:ext>
            </a:extLst>
          </p:cNvPr>
          <p:cNvSpPr>
            <a:spLocks noGrp="1"/>
          </p:cNvSpPr>
          <p:nvPr>
            <p:ph type="dt" sz="half" idx="10"/>
          </p:nvPr>
        </p:nvSpPr>
        <p:spPr/>
        <p:txBody>
          <a:bodyPr/>
          <a:lstStyle>
            <a:lvl1pPr>
              <a:defRPr/>
            </a:lvl1pPr>
          </a:lstStyle>
          <a:p>
            <a:pPr>
              <a:defRPr/>
            </a:pPr>
            <a:fld id="{B875DC73-8DA6-4ABA-A214-1CC1901A0468}" type="datetimeFigureOut">
              <a:rPr lang="en-GB"/>
              <a:pPr>
                <a:defRPr/>
              </a:pPr>
              <a:t>11/12/2024</a:t>
            </a:fld>
            <a:endParaRPr lang="en-GB"/>
          </a:p>
        </p:txBody>
      </p:sp>
      <p:sp>
        <p:nvSpPr>
          <p:cNvPr id="5" name="Footer Placeholder 4">
            <a:extLst>
              <a:ext uri="{FF2B5EF4-FFF2-40B4-BE49-F238E27FC236}">
                <a16:creationId xmlns:a16="http://schemas.microsoft.com/office/drawing/2014/main" id="{883C9A4A-9E67-4685-9F5F-7284A96BAC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5057A7-3FDF-4563-9091-A6BBD55125A0}"/>
              </a:ext>
            </a:extLst>
          </p:cNvPr>
          <p:cNvSpPr>
            <a:spLocks noGrp="1"/>
          </p:cNvSpPr>
          <p:nvPr>
            <p:ph type="sldNum" sz="quarter" idx="12"/>
          </p:nvPr>
        </p:nvSpPr>
        <p:spPr/>
        <p:txBody>
          <a:bodyPr/>
          <a:lstStyle>
            <a:lvl1pPr>
              <a:defRPr/>
            </a:lvl1pPr>
          </a:lstStyle>
          <a:p>
            <a:pPr>
              <a:defRPr/>
            </a:pPr>
            <a:fld id="{896731D9-82E9-4BE3-8604-962C7AB84619}" type="slidenum">
              <a:rPr lang="en-GB" altLang="en-US"/>
              <a:pPr>
                <a:defRPr/>
              </a:pPr>
              <a:t>‹#›</a:t>
            </a:fld>
            <a:endParaRPr lang="en-GB" altLang="en-US"/>
          </a:p>
        </p:txBody>
      </p:sp>
    </p:spTree>
    <p:extLst>
      <p:ext uri="{BB962C8B-B14F-4D97-AF65-F5344CB8AC3E}">
        <p14:creationId xmlns:p14="http://schemas.microsoft.com/office/powerpoint/2010/main" val="229766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EA03-71C4-4C37-B373-C14C9C8B3DD9}"/>
              </a:ext>
            </a:extLst>
          </p:cNvPr>
          <p:cNvSpPr>
            <a:spLocks noGrp="1"/>
          </p:cNvSpPr>
          <p:nvPr>
            <p:ph type="dt" sz="half" idx="10"/>
          </p:nvPr>
        </p:nvSpPr>
        <p:spPr/>
        <p:txBody>
          <a:bodyPr/>
          <a:lstStyle>
            <a:lvl1pPr>
              <a:defRPr/>
            </a:lvl1pPr>
          </a:lstStyle>
          <a:p>
            <a:pPr>
              <a:defRPr/>
            </a:pPr>
            <a:fld id="{B5FEC614-2020-46DC-8CBE-D1CC4309038C}" type="datetimeFigureOut">
              <a:rPr lang="en-GB"/>
              <a:pPr>
                <a:defRPr/>
              </a:pPr>
              <a:t>11/12/2024</a:t>
            </a:fld>
            <a:endParaRPr lang="en-GB"/>
          </a:p>
        </p:txBody>
      </p:sp>
      <p:sp>
        <p:nvSpPr>
          <p:cNvPr id="5" name="Footer Placeholder 4">
            <a:extLst>
              <a:ext uri="{FF2B5EF4-FFF2-40B4-BE49-F238E27FC236}">
                <a16:creationId xmlns:a16="http://schemas.microsoft.com/office/drawing/2014/main" id="{3A10745B-9979-473F-850E-F4D90C6ADE5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7F67B63-3085-40D2-A135-335480B0E916}"/>
              </a:ext>
            </a:extLst>
          </p:cNvPr>
          <p:cNvSpPr>
            <a:spLocks noGrp="1"/>
          </p:cNvSpPr>
          <p:nvPr>
            <p:ph type="sldNum" sz="quarter" idx="12"/>
          </p:nvPr>
        </p:nvSpPr>
        <p:spPr/>
        <p:txBody>
          <a:bodyPr/>
          <a:lstStyle>
            <a:lvl1pPr>
              <a:defRPr/>
            </a:lvl1pPr>
          </a:lstStyle>
          <a:p>
            <a:pPr>
              <a:defRPr/>
            </a:pPr>
            <a:fld id="{AB71E223-DD70-41FC-B384-AEE89FE83510}" type="slidenum">
              <a:rPr lang="en-GB" altLang="en-US"/>
              <a:pPr>
                <a:defRPr/>
              </a:pPr>
              <a:t>‹#›</a:t>
            </a:fld>
            <a:endParaRPr lang="en-GB" altLang="en-US"/>
          </a:p>
        </p:txBody>
      </p:sp>
    </p:spTree>
    <p:extLst>
      <p:ext uri="{BB962C8B-B14F-4D97-AF65-F5344CB8AC3E}">
        <p14:creationId xmlns:p14="http://schemas.microsoft.com/office/powerpoint/2010/main" val="248066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D5A95-4004-48A6-B8AB-4036B70B5BA7}"/>
              </a:ext>
            </a:extLst>
          </p:cNvPr>
          <p:cNvSpPr>
            <a:spLocks noGrp="1"/>
          </p:cNvSpPr>
          <p:nvPr>
            <p:ph type="dt" sz="half" idx="10"/>
          </p:nvPr>
        </p:nvSpPr>
        <p:spPr/>
        <p:txBody>
          <a:bodyPr/>
          <a:lstStyle>
            <a:lvl1pPr>
              <a:defRPr/>
            </a:lvl1pPr>
          </a:lstStyle>
          <a:p>
            <a:pPr>
              <a:defRPr/>
            </a:pPr>
            <a:fld id="{D950C5E2-8098-46F5-8B5D-DEBD609D3EE7}" type="datetimeFigureOut">
              <a:rPr lang="en-GB"/>
              <a:pPr>
                <a:defRPr/>
              </a:pPr>
              <a:t>11/12/2024</a:t>
            </a:fld>
            <a:endParaRPr lang="en-GB"/>
          </a:p>
        </p:txBody>
      </p:sp>
      <p:sp>
        <p:nvSpPr>
          <p:cNvPr id="5" name="Footer Placeholder 4">
            <a:extLst>
              <a:ext uri="{FF2B5EF4-FFF2-40B4-BE49-F238E27FC236}">
                <a16:creationId xmlns:a16="http://schemas.microsoft.com/office/drawing/2014/main" id="{45DD276F-2D42-48F4-A64F-045B8942E43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F03346-91B5-4034-87D3-764A4B864BF4}"/>
              </a:ext>
            </a:extLst>
          </p:cNvPr>
          <p:cNvSpPr>
            <a:spLocks noGrp="1"/>
          </p:cNvSpPr>
          <p:nvPr>
            <p:ph type="sldNum" sz="quarter" idx="12"/>
          </p:nvPr>
        </p:nvSpPr>
        <p:spPr/>
        <p:txBody>
          <a:bodyPr/>
          <a:lstStyle>
            <a:lvl1pPr>
              <a:defRPr/>
            </a:lvl1pPr>
          </a:lstStyle>
          <a:p>
            <a:pPr>
              <a:defRPr/>
            </a:pPr>
            <a:fld id="{561EA5F2-E621-41F2-85D1-FF302778304F}" type="slidenum">
              <a:rPr lang="en-GB" altLang="en-US"/>
              <a:pPr>
                <a:defRPr/>
              </a:pPr>
              <a:t>‹#›</a:t>
            </a:fld>
            <a:endParaRPr lang="en-GB" altLang="en-US"/>
          </a:p>
        </p:txBody>
      </p:sp>
    </p:spTree>
    <p:extLst>
      <p:ext uri="{BB962C8B-B14F-4D97-AF65-F5344CB8AC3E}">
        <p14:creationId xmlns:p14="http://schemas.microsoft.com/office/powerpoint/2010/main" val="174961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5AC87E0-7566-44A6-822F-818EAF8B72C5}"/>
              </a:ext>
            </a:extLst>
          </p:cNvPr>
          <p:cNvSpPr>
            <a:spLocks noGrp="1"/>
          </p:cNvSpPr>
          <p:nvPr>
            <p:ph type="dt" sz="half" idx="10"/>
          </p:nvPr>
        </p:nvSpPr>
        <p:spPr/>
        <p:txBody>
          <a:bodyPr/>
          <a:lstStyle>
            <a:lvl1pPr>
              <a:defRPr/>
            </a:lvl1pPr>
          </a:lstStyle>
          <a:p>
            <a:pPr>
              <a:defRPr/>
            </a:pPr>
            <a:fld id="{597CED68-DC27-4C4C-A3E5-60A824ED9ED7}" type="datetimeFigureOut">
              <a:rPr lang="en-GB"/>
              <a:pPr>
                <a:defRPr/>
              </a:pPr>
              <a:t>11/12/2024</a:t>
            </a:fld>
            <a:endParaRPr lang="en-GB"/>
          </a:p>
        </p:txBody>
      </p:sp>
      <p:sp>
        <p:nvSpPr>
          <p:cNvPr id="6" name="Footer Placeholder 4">
            <a:extLst>
              <a:ext uri="{FF2B5EF4-FFF2-40B4-BE49-F238E27FC236}">
                <a16:creationId xmlns:a16="http://schemas.microsoft.com/office/drawing/2014/main" id="{DA7AE862-43FD-4BA5-A789-4A8D059F65E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1AC8F84-EFB8-4DD2-B363-78C2E507AB04}"/>
              </a:ext>
            </a:extLst>
          </p:cNvPr>
          <p:cNvSpPr>
            <a:spLocks noGrp="1"/>
          </p:cNvSpPr>
          <p:nvPr>
            <p:ph type="sldNum" sz="quarter" idx="12"/>
          </p:nvPr>
        </p:nvSpPr>
        <p:spPr/>
        <p:txBody>
          <a:bodyPr/>
          <a:lstStyle>
            <a:lvl1pPr>
              <a:defRPr/>
            </a:lvl1pPr>
          </a:lstStyle>
          <a:p>
            <a:pPr>
              <a:defRPr/>
            </a:pPr>
            <a:fld id="{6ECF41FF-CC38-43E9-8E17-FBC9809C61FD}" type="slidenum">
              <a:rPr lang="en-GB" altLang="en-US"/>
              <a:pPr>
                <a:defRPr/>
              </a:pPr>
              <a:t>‹#›</a:t>
            </a:fld>
            <a:endParaRPr lang="en-GB" altLang="en-US"/>
          </a:p>
        </p:txBody>
      </p:sp>
    </p:spTree>
    <p:extLst>
      <p:ext uri="{BB962C8B-B14F-4D97-AF65-F5344CB8AC3E}">
        <p14:creationId xmlns:p14="http://schemas.microsoft.com/office/powerpoint/2010/main" val="243823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3D03DF5-94C1-4EC5-993B-F8ECE6E54B60}"/>
              </a:ext>
            </a:extLst>
          </p:cNvPr>
          <p:cNvSpPr>
            <a:spLocks noGrp="1"/>
          </p:cNvSpPr>
          <p:nvPr>
            <p:ph type="dt" sz="half" idx="10"/>
          </p:nvPr>
        </p:nvSpPr>
        <p:spPr/>
        <p:txBody>
          <a:bodyPr/>
          <a:lstStyle>
            <a:lvl1pPr>
              <a:defRPr/>
            </a:lvl1pPr>
          </a:lstStyle>
          <a:p>
            <a:pPr>
              <a:defRPr/>
            </a:pPr>
            <a:fld id="{A9940648-2B2F-41B1-B794-957B14FE981A}" type="datetimeFigureOut">
              <a:rPr lang="en-GB"/>
              <a:pPr>
                <a:defRPr/>
              </a:pPr>
              <a:t>11/12/2024</a:t>
            </a:fld>
            <a:endParaRPr lang="en-GB"/>
          </a:p>
        </p:txBody>
      </p:sp>
      <p:sp>
        <p:nvSpPr>
          <p:cNvPr id="8" name="Footer Placeholder 4">
            <a:extLst>
              <a:ext uri="{FF2B5EF4-FFF2-40B4-BE49-F238E27FC236}">
                <a16:creationId xmlns:a16="http://schemas.microsoft.com/office/drawing/2014/main" id="{BCC377A7-4D02-4BE5-89EA-25C5041B2D0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A190D7B-B220-4A50-89D1-2163E8ED3C31}"/>
              </a:ext>
            </a:extLst>
          </p:cNvPr>
          <p:cNvSpPr>
            <a:spLocks noGrp="1"/>
          </p:cNvSpPr>
          <p:nvPr>
            <p:ph type="sldNum" sz="quarter" idx="12"/>
          </p:nvPr>
        </p:nvSpPr>
        <p:spPr/>
        <p:txBody>
          <a:bodyPr/>
          <a:lstStyle>
            <a:lvl1pPr>
              <a:defRPr/>
            </a:lvl1pPr>
          </a:lstStyle>
          <a:p>
            <a:pPr>
              <a:defRPr/>
            </a:pPr>
            <a:fld id="{BE622600-9701-489C-A572-3E7EA9DC115F}" type="slidenum">
              <a:rPr lang="en-GB" altLang="en-US"/>
              <a:pPr>
                <a:defRPr/>
              </a:pPr>
              <a:t>‹#›</a:t>
            </a:fld>
            <a:endParaRPr lang="en-GB" altLang="en-US"/>
          </a:p>
        </p:txBody>
      </p:sp>
    </p:spTree>
    <p:extLst>
      <p:ext uri="{BB962C8B-B14F-4D97-AF65-F5344CB8AC3E}">
        <p14:creationId xmlns:p14="http://schemas.microsoft.com/office/powerpoint/2010/main" val="394681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149FD97-4642-4880-9FE3-89EDB0B0AE03}"/>
              </a:ext>
            </a:extLst>
          </p:cNvPr>
          <p:cNvSpPr>
            <a:spLocks noGrp="1"/>
          </p:cNvSpPr>
          <p:nvPr>
            <p:ph type="dt" sz="half" idx="10"/>
          </p:nvPr>
        </p:nvSpPr>
        <p:spPr/>
        <p:txBody>
          <a:bodyPr/>
          <a:lstStyle>
            <a:lvl1pPr>
              <a:defRPr/>
            </a:lvl1pPr>
          </a:lstStyle>
          <a:p>
            <a:pPr>
              <a:defRPr/>
            </a:pPr>
            <a:fld id="{33851C78-02B5-4E09-8F71-2CDDC1501555}" type="datetimeFigureOut">
              <a:rPr lang="en-GB"/>
              <a:pPr>
                <a:defRPr/>
              </a:pPr>
              <a:t>11/12/2024</a:t>
            </a:fld>
            <a:endParaRPr lang="en-GB"/>
          </a:p>
        </p:txBody>
      </p:sp>
      <p:sp>
        <p:nvSpPr>
          <p:cNvPr id="4" name="Footer Placeholder 4">
            <a:extLst>
              <a:ext uri="{FF2B5EF4-FFF2-40B4-BE49-F238E27FC236}">
                <a16:creationId xmlns:a16="http://schemas.microsoft.com/office/drawing/2014/main" id="{D64E10F4-675B-4811-8BFE-A7C676AC1A7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2A93B5E-B124-42EA-A82A-74CCD675963B}"/>
              </a:ext>
            </a:extLst>
          </p:cNvPr>
          <p:cNvSpPr>
            <a:spLocks noGrp="1"/>
          </p:cNvSpPr>
          <p:nvPr>
            <p:ph type="sldNum" sz="quarter" idx="12"/>
          </p:nvPr>
        </p:nvSpPr>
        <p:spPr/>
        <p:txBody>
          <a:bodyPr/>
          <a:lstStyle>
            <a:lvl1pPr>
              <a:defRPr/>
            </a:lvl1pPr>
          </a:lstStyle>
          <a:p>
            <a:pPr>
              <a:defRPr/>
            </a:pPr>
            <a:fld id="{D7A3B22E-441E-4D14-BBFE-D6A050FEAF33}" type="slidenum">
              <a:rPr lang="en-GB" altLang="en-US"/>
              <a:pPr>
                <a:defRPr/>
              </a:pPr>
              <a:t>‹#›</a:t>
            </a:fld>
            <a:endParaRPr lang="en-GB" altLang="en-US"/>
          </a:p>
        </p:txBody>
      </p:sp>
    </p:spTree>
    <p:extLst>
      <p:ext uri="{BB962C8B-B14F-4D97-AF65-F5344CB8AC3E}">
        <p14:creationId xmlns:p14="http://schemas.microsoft.com/office/powerpoint/2010/main" val="33081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7E98C1-422B-4A11-8155-6F0CD0355971}"/>
              </a:ext>
            </a:extLst>
          </p:cNvPr>
          <p:cNvSpPr>
            <a:spLocks noGrp="1"/>
          </p:cNvSpPr>
          <p:nvPr>
            <p:ph type="dt" sz="half" idx="10"/>
          </p:nvPr>
        </p:nvSpPr>
        <p:spPr/>
        <p:txBody>
          <a:bodyPr/>
          <a:lstStyle>
            <a:lvl1pPr>
              <a:defRPr/>
            </a:lvl1pPr>
          </a:lstStyle>
          <a:p>
            <a:pPr>
              <a:defRPr/>
            </a:pPr>
            <a:fld id="{14F95BC8-C246-439F-88E4-2879916C06D0}" type="datetimeFigureOut">
              <a:rPr lang="en-GB"/>
              <a:pPr>
                <a:defRPr/>
              </a:pPr>
              <a:t>11/12/2024</a:t>
            </a:fld>
            <a:endParaRPr lang="en-GB"/>
          </a:p>
        </p:txBody>
      </p:sp>
      <p:sp>
        <p:nvSpPr>
          <p:cNvPr id="3" name="Footer Placeholder 4">
            <a:extLst>
              <a:ext uri="{FF2B5EF4-FFF2-40B4-BE49-F238E27FC236}">
                <a16:creationId xmlns:a16="http://schemas.microsoft.com/office/drawing/2014/main" id="{D46F7093-6854-4045-82C7-FEAD902FB3A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6AF0B85-949B-433E-849A-59EE479DAE1A}"/>
              </a:ext>
            </a:extLst>
          </p:cNvPr>
          <p:cNvSpPr>
            <a:spLocks noGrp="1"/>
          </p:cNvSpPr>
          <p:nvPr>
            <p:ph type="sldNum" sz="quarter" idx="12"/>
          </p:nvPr>
        </p:nvSpPr>
        <p:spPr/>
        <p:txBody>
          <a:bodyPr/>
          <a:lstStyle>
            <a:lvl1pPr>
              <a:defRPr/>
            </a:lvl1pPr>
          </a:lstStyle>
          <a:p>
            <a:pPr>
              <a:defRPr/>
            </a:pPr>
            <a:fld id="{2382C6AD-1350-4A93-9A30-CB5E5CADAB38}" type="slidenum">
              <a:rPr lang="en-GB" altLang="en-US"/>
              <a:pPr>
                <a:defRPr/>
              </a:pPr>
              <a:t>‹#›</a:t>
            </a:fld>
            <a:endParaRPr lang="en-GB" altLang="en-US"/>
          </a:p>
        </p:txBody>
      </p:sp>
    </p:spTree>
    <p:extLst>
      <p:ext uri="{BB962C8B-B14F-4D97-AF65-F5344CB8AC3E}">
        <p14:creationId xmlns:p14="http://schemas.microsoft.com/office/powerpoint/2010/main" val="359635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4E4BF7-7A02-4932-9475-A999B628ED19}"/>
              </a:ext>
            </a:extLst>
          </p:cNvPr>
          <p:cNvSpPr>
            <a:spLocks noGrp="1"/>
          </p:cNvSpPr>
          <p:nvPr>
            <p:ph type="dt" sz="half" idx="10"/>
          </p:nvPr>
        </p:nvSpPr>
        <p:spPr/>
        <p:txBody>
          <a:bodyPr/>
          <a:lstStyle>
            <a:lvl1pPr>
              <a:defRPr/>
            </a:lvl1pPr>
          </a:lstStyle>
          <a:p>
            <a:pPr>
              <a:defRPr/>
            </a:pPr>
            <a:fld id="{27AFAEC8-1F3B-4CCB-9E41-276E9C594E75}" type="datetimeFigureOut">
              <a:rPr lang="en-GB"/>
              <a:pPr>
                <a:defRPr/>
              </a:pPr>
              <a:t>11/12/2024</a:t>
            </a:fld>
            <a:endParaRPr lang="en-GB"/>
          </a:p>
        </p:txBody>
      </p:sp>
      <p:sp>
        <p:nvSpPr>
          <p:cNvPr id="6" name="Footer Placeholder 4">
            <a:extLst>
              <a:ext uri="{FF2B5EF4-FFF2-40B4-BE49-F238E27FC236}">
                <a16:creationId xmlns:a16="http://schemas.microsoft.com/office/drawing/2014/main" id="{F6BEA3E5-F88D-4720-AFA5-806C19D6885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2D5930D-019C-48AA-9C80-2B86C52A3AC3}"/>
              </a:ext>
            </a:extLst>
          </p:cNvPr>
          <p:cNvSpPr>
            <a:spLocks noGrp="1"/>
          </p:cNvSpPr>
          <p:nvPr>
            <p:ph type="sldNum" sz="quarter" idx="12"/>
          </p:nvPr>
        </p:nvSpPr>
        <p:spPr/>
        <p:txBody>
          <a:bodyPr/>
          <a:lstStyle>
            <a:lvl1pPr>
              <a:defRPr/>
            </a:lvl1pPr>
          </a:lstStyle>
          <a:p>
            <a:pPr>
              <a:defRPr/>
            </a:pPr>
            <a:fld id="{B07E13BD-A342-4D8B-A300-B888E091C671}" type="slidenum">
              <a:rPr lang="en-GB" altLang="en-US"/>
              <a:pPr>
                <a:defRPr/>
              </a:pPr>
              <a:t>‹#›</a:t>
            </a:fld>
            <a:endParaRPr lang="en-GB" altLang="en-US"/>
          </a:p>
        </p:txBody>
      </p:sp>
    </p:spTree>
    <p:extLst>
      <p:ext uri="{BB962C8B-B14F-4D97-AF65-F5344CB8AC3E}">
        <p14:creationId xmlns:p14="http://schemas.microsoft.com/office/powerpoint/2010/main" val="320301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949FFF-E793-4BFB-A944-AEB75879AAD8}"/>
              </a:ext>
            </a:extLst>
          </p:cNvPr>
          <p:cNvSpPr>
            <a:spLocks noGrp="1"/>
          </p:cNvSpPr>
          <p:nvPr>
            <p:ph type="dt" sz="half" idx="10"/>
          </p:nvPr>
        </p:nvSpPr>
        <p:spPr/>
        <p:txBody>
          <a:bodyPr/>
          <a:lstStyle>
            <a:lvl1pPr>
              <a:defRPr/>
            </a:lvl1pPr>
          </a:lstStyle>
          <a:p>
            <a:pPr>
              <a:defRPr/>
            </a:pPr>
            <a:fld id="{3778AA12-26FF-4121-81CC-C23F9C601C72}" type="datetimeFigureOut">
              <a:rPr lang="en-GB"/>
              <a:pPr>
                <a:defRPr/>
              </a:pPr>
              <a:t>11/12/2024</a:t>
            </a:fld>
            <a:endParaRPr lang="en-GB"/>
          </a:p>
        </p:txBody>
      </p:sp>
      <p:sp>
        <p:nvSpPr>
          <p:cNvPr id="6" name="Footer Placeholder 4">
            <a:extLst>
              <a:ext uri="{FF2B5EF4-FFF2-40B4-BE49-F238E27FC236}">
                <a16:creationId xmlns:a16="http://schemas.microsoft.com/office/drawing/2014/main" id="{E773F703-7BC5-43E4-A5B8-932D460AB47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550C313-BA74-4DD4-8DDC-F63E5B35D620}"/>
              </a:ext>
            </a:extLst>
          </p:cNvPr>
          <p:cNvSpPr>
            <a:spLocks noGrp="1"/>
          </p:cNvSpPr>
          <p:nvPr>
            <p:ph type="sldNum" sz="quarter" idx="12"/>
          </p:nvPr>
        </p:nvSpPr>
        <p:spPr/>
        <p:txBody>
          <a:bodyPr/>
          <a:lstStyle>
            <a:lvl1pPr>
              <a:defRPr/>
            </a:lvl1pPr>
          </a:lstStyle>
          <a:p>
            <a:pPr>
              <a:defRPr/>
            </a:pPr>
            <a:fld id="{77C91A54-E775-4507-8A84-245E5DEB6DB4}" type="slidenum">
              <a:rPr lang="en-GB" altLang="en-US"/>
              <a:pPr>
                <a:defRPr/>
              </a:pPr>
              <a:t>‹#›</a:t>
            </a:fld>
            <a:endParaRPr lang="en-GB" altLang="en-US"/>
          </a:p>
        </p:txBody>
      </p:sp>
    </p:spTree>
    <p:extLst>
      <p:ext uri="{BB962C8B-B14F-4D97-AF65-F5344CB8AC3E}">
        <p14:creationId xmlns:p14="http://schemas.microsoft.com/office/powerpoint/2010/main" val="223523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BB8B74B-9390-439E-A4AC-38268E7EC9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CD3BADE-3B90-48AD-97DE-E4FEFE3FD88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2BB63E6-D58D-49D4-ADD9-82B52EB8DCF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1BB74C-31C1-4B61-A63A-6D5E31F58469}" type="datetimeFigureOut">
              <a:rPr lang="en-GB"/>
              <a:pPr>
                <a:defRPr/>
              </a:pPr>
              <a:t>11/12/2024</a:t>
            </a:fld>
            <a:endParaRPr lang="en-GB"/>
          </a:p>
        </p:txBody>
      </p:sp>
      <p:sp>
        <p:nvSpPr>
          <p:cNvPr id="5" name="Footer Placeholder 4">
            <a:extLst>
              <a:ext uri="{FF2B5EF4-FFF2-40B4-BE49-F238E27FC236}">
                <a16:creationId xmlns:a16="http://schemas.microsoft.com/office/drawing/2014/main" id="{231B9D0E-956D-4366-8B01-30BEA04DF11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2ABCE71-072E-485F-A69F-96317A3667E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4DCA7FF-1DAB-40B8-904C-B1491CF4F59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G7qnq1uHiAhUH2BoKHSouBbQQjRx6BAgBEAU&amp;url=https%3A%2F%2Fwww.drivingtesttips.biz%2Fshow-me-tell-me-quiz.html&amp;psig=AOvVaw2qrF__-ppOpWq090Qi1eal&amp;ust=156035105989397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G7qnq1uHiAhUH2BoKHSouBbQQjRx6BAgBEAU&amp;url=https%3A%2F%2Fwww.drivingtesttips.biz%2Fshow-me-tell-me-quiz.html&amp;psig=AOvVaw2qrF__-ppOpWq090Qi1eal&amp;ust=156035105989397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G7qnq1uHiAhUH2BoKHSouBbQQjRx6BAgBEAU&amp;url=https%3A%2F%2Fwww.drivingtesttips.biz%2Fshow-me-tell-me-quiz.html&amp;psig=AOvVaw2qrF__-ppOpWq090Qi1eal&amp;ust=156035105989397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google.co.uk/url?sa=i&amp;rct=j&amp;q=&amp;esrc=s&amp;source=images&amp;cd=&amp;cad=rja&amp;uact=8&amp;ved=2ahUKEwjareeRjsLZAhWkAMAKHdroAMsQjRx6BAgAEAY&amp;url=https://www.diversecymru.org.uk/press-media/diversecymru_colour-4/&amp;psig=AOvVaw04Ay4c7UZ-UnlXIpD0HeS7&amp;ust=1519683982321740"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E091137-DE18-4623-B5D2-25318EE0B69D}"/>
              </a:ext>
            </a:extLst>
          </p:cNvPr>
          <p:cNvSpPr>
            <a:spLocks noGrp="1"/>
          </p:cNvSpPr>
          <p:nvPr>
            <p:ph type="ctrTitle"/>
          </p:nvPr>
        </p:nvSpPr>
        <p:spPr>
          <a:xfrm>
            <a:off x="2461418" y="2811677"/>
            <a:ext cx="4221163" cy="948416"/>
          </a:xfrm>
        </p:spPr>
        <p:txBody>
          <a:bodyPr/>
          <a:lstStyle/>
          <a:p>
            <a:pPr algn="ctr">
              <a:spcBef>
                <a:spcPct val="0"/>
              </a:spcBef>
              <a:buFont typeface="Arial" panose="020B0604020202020204" pitchFamily="34" charset="0"/>
              <a:buNone/>
            </a:pPr>
            <a:r>
              <a:rPr lang="en-US" altLang="en-US" sz="2400" b="1" dirty="0">
                <a:latin typeface="Calibri" panose="020F0502020204030204" pitchFamily="34" charset="0"/>
                <a:ea typeface="Times New Roman" panose="02020603050405020304" pitchFamily="18" charset="0"/>
                <a:cs typeface="Calibri" panose="020F0502020204030204" pitchFamily="34" charset="0"/>
              </a:rPr>
              <a:t>IMPROVING CULTURAL COMPETENCE IN THE WORKPLACE</a:t>
            </a:r>
          </a:p>
        </p:txBody>
      </p:sp>
      <p:sp>
        <p:nvSpPr>
          <p:cNvPr id="6" name="TextBox 5">
            <a:extLst>
              <a:ext uri="{FF2B5EF4-FFF2-40B4-BE49-F238E27FC236}">
                <a16:creationId xmlns:a16="http://schemas.microsoft.com/office/drawing/2014/main" id="{F1799009-8CC5-438D-9576-9918778D9D06}"/>
              </a:ext>
            </a:extLst>
          </p:cNvPr>
          <p:cNvSpPr txBox="1"/>
          <p:nvPr/>
        </p:nvSpPr>
        <p:spPr>
          <a:xfrm>
            <a:off x="215901" y="1460066"/>
            <a:ext cx="8928099" cy="1123384"/>
          </a:xfrm>
          <a:prstGeom prst="rect">
            <a:avLst/>
          </a:prstGeom>
          <a:noFill/>
        </p:spPr>
        <p:txBody>
          <a:bodyPr wrap="square">
            <a:spAutoFit/>
          </a:bodyPr>
          <a:lstStyle/>
          <a:p>
            <a:pPr algn="ctr">
              <a:spcAft>
                <a:spcPts val="600"/>
              </a:spcAft>
            </a:pPr>
            <a:r>
              <a:rPr lang="en-US" sz="3200" b="1" dirty="0">
                <a:effectLst/>
                <a:latin typeface="+mj-lt"/>
                <a:ea typeface="Arial Unicode MS"/>
                <a:cs typeface="Arial" panose="020B0604020202020204" pitchFamily="34" charset="0"/>
              </a:rPr>
              <a:t>Black, Asian and Minority Ethnic </a:t>
            </a:r>
          </a:p>
          <a:p>
            <a:pPr algn="ctr">
              <a:spcAft>
                <a:spcPts val="600"/>
              </a:spcAft>
            </a:pPr>
            <a:r>
              <a:rPr lang="en-US" altLang="en-US" sz="3000" b="1" dirty="0">
                <a:solidFill>
                  <a:srgbClr val="002060"/>
                </a:solidFill>
                <a:latin typeface="+mj-lt"/>
                <a:ea typeface="+mj-ea"/>
                <a:cs typeface="+mj-cs"/>
              </a:rPr>
              <a:t>Cultural Competence Certification Scheme </a:t>
            </a:r>
            <a:endParaRPr lang="en-GB" sz="3000" b="1" dirty="0">
              <a:solidFill>
                <a:srgbClr val="002060"/>
              </a:solidFill>
              <a:latin typeface="+mj-lt"/>
            </a:endParaRPr>
          </a:p>
        </p:txBody>
      </p:sp>
      <p:pic>
        <p:nvPicPr>
          <p:cNvPr id="7" name="Picture 3" descr="Untitled design (3)">
            <a:extLst>
              <a:ext uri="{FF2B5EF4-FFF2-40B4-BE49-F238E27FC236}">
                <a16:creationId xmlns:a16="http://schemas.microsoft.com/office/drawing/2014/main" id="{5086735B-8488-4779-A86D-68D46647D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59632" y="2731347"/>
            <a:ext cx="1325499" cy="1028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235EA8D-5168-4825-944C-92C4CAD22637}"/>
              </a:ext>
            </a:extLst>
          </p:cNvPr>
          <p:cNvSpPr txBox="1"/>
          <p:nvPr/>
        </p:nvSpPr>
        <p:spPr>
          <a:xfrm>
            <a:off x="189954" y="4540504"/>
            <a:ext cx="8676579" cy="523220"/>
          </a:xfrm>
          <a:prstGeom prst="rect">
            <a:avLst/>
          </a:prstGeom>
          <a:noFill/>
        </p:spPr>
        <p:txBody>
          <a:bodyPr wrap="square">
            <a:spAutoFit/>
          </a:bodyPr>
          <a:lstStyle/>
          <a:p>
            <a:pPr algn="ctr">
              <a:spcAft>
                <a:spcPts val="0"/>
              </a:spcAft>
            </a:pPr>
            <a:r>
              <a:rPr lang="en-GB" sz="2800" b="1" dirty="0">
                <a:solidFill>
                  <a:srgbClr val="002060"/>
                </a:solidFill>
                <a:latin typeface="+mn-lt"/>
              </a:rPr>
              <a:t>Cultural Competency Certification Scheme Overview</a:t>
            </a:r>
            <a:endParaRPr lang="en-US" altLang="en-US" sz="2800" b="1" dirty="0">
              <a:solidFill>
                <a:srgbClr val="002060"/>
              </a:solidFill>
              <a:latin typeface="+mn-lt"/>
              <a:ea typeface="Times New Roman" panose="02020603050405020304" pitchFamily="18" charset="0"/>
              <a:cs typeface="Calibri" panose="020F0502020204030204" pitchFamily="34" charset="0"/>
            </a:endParaRPr>
          </a:p>
        </p:txBody>
      </p:sp>
      <p:sp>
        <p:nvSpPr>
          <p:cNvPr id="8" name="TextBox 6">
            <a:extLst>
              <a:ext uri="{FF2B5EF4-FFF2-40B4-BE49-F238E27FC236}">
                <a16:creationId xmlns:a16="http://schemas.microsoft.com/office/drawing/2014/main" id="{12628764-2B8D-E6CB-EC08-2F70E4DAA522}"/>
              </a:ext>
            </a:extLst>
          </p:cNvPr>
          <p:cNvSpPr txBox="1">
            <a:spLocks noChangeArrowheads="1"/>
          </p:cNvSpPr>
          <p:nvPr/>
        </p:nvSpPr>
        <p:spPr bwMode="auto">
          <a:xfrm>
            <a:off x="189954" y="5801601"/>
            <a:ext cx="895404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500" b="1" i="1" dirty="0">
                <a:latin typeface="Tahoma" panose="020B0604030504040204" pitchFamily="34" charset="0"/>
                <a:ea typeface="Tahoma" panose="020B0604030504040204" pitchFamily="34" charset="0"/>
                <a:cs typeface="Tahoma" panose="020B0604030504040204" pitchFamily="34" charset="0"/>
              </a:rPr>
              <a:t>Black, Asian and Minority Ethnic  (BAME / BME ) includes for example, African, Caribbean,  Asian, Eastern European,  Irish, </a:t>
            </a:r>
            <a:r>
              <a:rPr lang="en-GB" sz="1500" b="1" i="1" dirty="0">
                <a:effectLst/>
                <a:latin typeface="Tahoma" panose="020B0604030504040204" pitchFamily="34" charset="0"/>
                <a:ea typeface="Tahoma" panose="020B0604030504040204" pitchFamily="34" charset="0"/>
                <a:cs typeface="Tahoma" panose="020B0604030504040204" pitchFamily="34" charset="0"/>
              </a:rPr>
              <a:t>Gypsy, Roma and Traveller </a:t>
            </a:r>
            <a:r>
              <a:rPr lang="en-GB" altLang="en-US" sz="1500" b="1" i="1" dirty="0">
                <a:latin typeface="Tahoma" panose="020B0604030504040204" pitchFamily="34" charset="0"/>
                <a:ea typeface="Tahoma" panose="020B0604030504040204" pitchFamily="34" charset="0"/>
                <a:cs typeface="Tahoma" panose="020B0604030504040204" pitchFamily="34" charset="0"/>
              </a:rPr>
              <a:t>communities, with particular regard to the perceived cultural differences of these groups.</a:t>
            </a:r>
            <a:endParaRPr lang="en-GB" altLang="en-US" sz="1500" i="1"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Logo&#10;&#10;Description automatically generated">
            <a:extLst>
              <a:ext uri="{FF2B5EF4-FFF2-40B4-BE49-F238E27FC236}">
                <a16:creationId xmlns:a16="http://schemas.microsoft.com/office/drawing/2014/main" id="{E751E35C-E306-8E99-DAD0-063F99331F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807" y="2610887"/>
            <a:ext cx="1188407" cy="1191740"/>
          </a:xfrm>
          <a:prstGeom prst="rect">
            <a:avLst/>
          </a:prstGeom>
          <a:noFill/>
        </p:spPr>
      </p:pic>
    </p:spTree>
    <p:extLst>
      <p:ext uri="{BB962C8B-B14F-4D97-AF65-F5344CB8AC3E}">
        <p14:creationId xmlns:p14="http://schemas.microsoft.com/office/powerpoint/2010/main" val="303731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id="{F5F3164B-75A3-4D58-AB10-EE16D56A3B89}"/>
              </a:ext>
            </a:extLst>
          </p:cNvPr>
          <p:cNvSpPr txBox="1">
            <a:spLocks noChangeArrowheads="1"/>
          </p:cNvSpPr>
          <p:nvPr/>
        </p:nvSpPr>
        <p:spPr bwMode="auto">
          <a:xfrm>
            <a:off x="119063" y="195263"/>
            <a:ext cx="8497887"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4000" b="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r>
              <a:rPr lang="en-GB" altLang="en-US" sz="3600" b="1" dirty="0">
                <a:latin typeface="Arial" panose="020B0604020202020204" pitchFamily="34" charset="0"/>
                <a:cs typeface="Arial" panose="020B0604020202020204" pitchFamily="34" charset="0"/>
              </a:rPr>
              <a:t>Module 2 </a:t>
            </a:r>
          </a:p>
          <a:p>
            <a:pPr eaLnBrk="1" hangingPunct="1">
              <a:spcBef>
                <a:spcPct val="0"/>
              </a:spcBef>
              <a:buFont typeface="Arial" panose="020B0604020202020204" pitchFamily="34" charset="0"/>
              <a:buNone/>
            </a:pPr>
            <a:r>
              <a:rPr lang="en-GB" altLang="en-US" sz="3600" b="1" dirty="0">
                <a:solidFill>
                  <a:srgbClr val="002060"/>
                </a:solidFill>
                <a:latin typeface="Arial" panose="020B0604020202020204" pitchFamily="34" charset="0"/>
                <a:cs typeface="Arial" panose="020B0604020202020204" pitchFamily="34" charset="0"/>
              </a:rPr>
              <a:t>Culture, Cultural Diversity and </a:t>
            </a:r>
          </a:p>
          <a:p>
            <a:pPr eaLnBrk="1" hangingPunct="1">
              <a:spcBef>
                <a:spcPct val="0"/>
              </a:spcBef>
              <a:buFont typeface="Arial" panose="020B0604020202020204" pitchFamily="34" charset="0"/>
              <a:buNone/>
            </a:pPr>
            <a:r>
              <a:rPr lang="en-GB" altLang="en-US" sz="3600" b="1" dirty="0">
                <a:solidFill>
                  <a:srgbClr val="002060"/>
                </a:solidFill>
                <a:latin typeface="Arial" panose="020B0604020202020204" pitchFamily="34" charset="0"/>
                <a:cs typeface="Arial" panose="020B0604020202020204" pitchFamily="34" charset="0"/>
              </a:rPr>
              <a:t>Cultural Competence</a:t>
            </a:r>
          </a:p>
          <a:p>
            <a:pPr eaLnBrk="1" hangingPunct="1">
              <a:spcBef>
                <a:spcPct val="0"/>
              </a:spcBef>
              <a:buFont typeface="Arial" panose="020B0604020202020204" pitchFamily="34" charset="0"/>
              <a:buNone/>
            </a:pPr>
            <a:endParaRPr lang="en-GB" altLang="en-US" sz="2800" b="1" dirty="0">
              <a:solidFill>
                <a:srgbClr val="002060"/>
              </a:solidFill>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800" b="1" i="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800" b="1" dirty="0">
              <a:solidFill>
                <a:srgbClr val="002060"/>
              </a:solidFill>
              <a:latin typeface="Arial" panose="020B0604020202020204" pitchFamily="34" charset="0"/>
              <a:cs typeface="Arial" panose="020B0604020202020204" pitchFamily="34" charset="0"/>
            </a:endParaRPr>
          </a:p>
        </p:txBody>
      </p:sp>
      <p:pic>
        <p:nvPicPr>
          <p:cNvPr id="32771" name="Picture 2" descr="Image result for diverse cymru logo">
            <a:hlinkClick r:id="rId3"/>
            <a:extLst>
              <a:ext uri="{FF2B5EF4-FFF2-40B4-BE49-F238E27FC236}">
                <a16:creationId xmlns:a16="http://schemas.microsoft.com/office/drawing/2014/main" id="{0198865D-85DD-4052-A42A-FFD9A2621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8113"/>
            <a:ext cx="200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a:extLst>
              <a:ext uri="{FF2B5EF4-FFF2-40B4-BE49-F238E27FC236}">
                <a16:creationId xmlns:a16="http://schemas.microsoft.com/office/drawing/2014/main" id="{E91E4F6D-DCCB-4286-9215-BF523444651D}"/>
              </a:ext>
            </a:extLst>
          </p:cNvPr>
          <p:cNvSpPr txBox="1">
            <a:spLocks noChangeArrowheads="1"/>
          </p:cNvSpPr>
          <p:nvPr/>
        </p:nvSpPr>
        <p:spPr bwMode="auto">
          <a:xfrm>
            <a:off x="388938" y="4643438"/>
            <a:ext cx="849788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US" altLang="en-US" sz="3200" b="1" dirty="0">
                <a:solidFill>
                  <a:srgbClr val="000099"/>
                </a:solidFill>
                <a:latin typeface="Arial" panose="020B0604020202020204" pitchFamily="34" charset="0"/>
                <a:ea typeface="Times New Roman" panose="02020603050405020304" pitchFamily="18" charset="0"/>
                <a:cs typeface="Arial" panose="020B0604020202020204" pitchFamily="34" charset="0"/>
              </a:rPr>
              <a:t>In seeking to </a:t>
            </a:r>
            <a:r>
              <a:rPr lang="en-GB" altLang="en-US" sz="3200" b="1" i="1" dirty="0">
                <a:solidFill>
                  <a:srgbClr val="000099"/>
                </a:solidFill>
                <a:latin typeface="Arial" panose="020B0604020202020204" pitchFamily="34" charset="0"/>
                <a:ea typeface="Times New Roman" panose="02020603050405020304" pitchFamily="18" charset="0"/>
                <a:cs typeface="Calibri" panose="020F0502020204030204" pitchFamily="34" charset="0"/>
              </a:rPr>
              <a:t>ensure Black, Asian and Minority Ethnic  communities  an appropriate culturally competent  Health service?</a:t>
            </a:r>
          </a:p>
        </p:txBody>
      </p:sp>
      <p:pic>
        <p:nvPicPr>
          <p:cNvPr id="32773" name="Picture 6" descr="PRWeek UK Top 150 Consultancies: Slow progress on ethnic diversity | PR Week">
            <a:extLst>
              <a:ext uri="{FF2B5EF4-FFF2-40B4-BE49-F238E27FC236}">
                <a16:creationId xmlns:a16="http://schemas.microsoft.com/office/drawing/2014/main" id="{F84786CA-2F43-467F-935E-E0E3D6242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582863"/>
            <a:ext cx="2879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a:extLst>
              <a:ext uri="{FF2B5EF4-FFF2-40B4-BE49-F238E27FC236}">
                <a16:creationId xmlns:a16="http://schemas.microsoft.com/office/drawing/2014/main" id="{404B7E11-7E03-4DA4-9A0B-679D880C2150}"/>
              </a:ext>
            </a:extLst>
          </p:cNvPr>
          <p:cNvSpPr>
            <a:spLocks noGrp="1"/>
          </p:cNvSpPr>
          <p:nvPr>
            <p:ph type="title"/>
          </p:nvPr>
        </p:nvSpPr>
        <p:spPr>
          <a:xfrm>
            <a:off x="15875" y="14288"/>
            <a:ext cx="8902700" cy="1203325"/>
          </a:xfrm>
        </p:spPr>
        <p:txBody>
          <a:bodyPr/>
          <a:lstStyle/>
          <a:p>
            <a:pPr algn="l"/>
            <a:r>
              <a:rPr lang="en-GB" altLang="en-US" sz="3200" b="1" dirty="0">
                <a:latin typeface="Arial" panose="020B0604020202020204" pitchFamily="34" charset="0"/>
                <a:cs typeface="Arial" panose="020B0604020202020204" pitchFamily="34" charset="0"/>
              </a:rPr>
              <a:t>Module  2 - Activity</a:t>
            </a:r>
            <a:br>
              <a:rPr lang="en-GB" altLang="en-US" sz="3200" b="1" dirty="0">
                <a:latin typeface="Arial" panose="020B0604020202020204" pitchFamily="34" charset="0"/>
                <a:cs typeface="Arial" panose="020B0604020202020204" pitchFamily="34" charset="0"/>
              </a:rPr>
            </a:br>
            <a:r>
              <a:rPr lang="en-GB" altLang="en-US" sz="2600" b="1" dirty="0">
                <a:solidFill>
                  <a:srgbClr val="002060"/>
                </a:solidFill>
                <a:latin typeface="Arial" panose="020B0604020202020204" pitchFamily="34" charset="0"/>
                <a:cs typeface="Arial" panose="020B0604020202020204" pitchFamily="34" charset="0"/>
              </a:rPr>
              <a:t>Culture, Cultural Diversity and Cultural Competence </a:t>
            </a:r>
            <a:endParaRPr lang="en-GB" altLang="en-US" sz="2600" dirty="0">
              <a:solidFill>
                <a:srgbClr val="002060"/>
              </a:solidFill>
              <a:latin typeface="Arial" panose="020B0604020202020204" pitchFamily="34" charset="0"/>
              <a:cs typeface="Arial" panose="020B0604020202020204" pitchFamily="34" charset="0"/>
            </a:endParaRPr>
          </a:p>
        </p:txBody>
      </p:sp>
      <p:pic>
        <p:nvPicPr>
          <p:cNvPr id="51203" name="Picture 5" descr="Image result for quiz images">
            <a:hlinkClick r:id="rId3"/>
            <a:extLst>
              <a:ext uri="{FF2B5EF4-FFF2-40B4-BE49-F238E27FC236}">
                <a16:creationId xmlns:a16="http://schemas.microsoft.com/office/drawing/2014/main" id="{25BB605A-2337-448E-A8BC-2C04AEFBA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4767263"/>
            <a:ext cx="14986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Image result for diverse cymru logo">
            <a:hlinkClick r:id="rId5"/>
            <a:extLst>
              <a:ext uri="{FF2B5EF4-FFF2-40B4-BE49-F238E27FC236}">
                <a16:creationId xmlns:a16="http://schemas.microsoft.com/office/drawing/2014/main" id="{834CDF5A-AFB1-40E8-B52E-F46115F35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138113"/>
            <a:ext cx="1498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
            <a:extLst>
              <a:ext uri="{FF2B5EF4-FFF2-40B4-BE49-F238E27FC236}">
                <a16:creationId xmlns:a16="http://schemas.microsoft.com/office/drawing/2014/main" id="{F4CC005B-CD0B-45E3-9367-8E0C69A9473D}"/>
              </a:ext>
            </a:extLst>
          </p:cNvPr>
          <p:cNvSpPr>
            <a:spLocks noChangeArrowheads="1"/>
          </p:cNvSpPr>
          <p:nvPr/>
        </p:nvSpPr>
        <p:spPr bwMode="auto">
          <a:xfrm>
            <a:off x="192088" y="3095782"/>
            <a:ext cx="84518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31445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1" dirty="0">
                <a:latin typeface="Arial" panose="020B0604020202020204" pitchFamily="34" charset="0"/>
              </a:rPr>
              <a:t>3.  For a Culturally Competent service -  </a:t>
            </a:r>
          </a:p>
          <a:p>
            <a:pPr>
              <a:spcBef>
                <a:spcPct val="0"/>
              </a:spcBef>
              <a:buFontTx/>
              <a:buNone/>
            </a:pPr>
            <a:r>
              <a:rPr lang="en-GB" altLang="en-US" sz="2800" b="1" dirty="0">
                <a:latin typeface="Arial" panose="020B0604020202020204" pitchFamily="34" charset="0"/>
              </a:rPr>
              <a:t>     What are some of the:</a:t>
            </a:r>
          </a:p>
          <a:p>
            <a:pPr lvl="1">
              <a:spcBef>
                <a:spcPct val="0"/>
              </a:spcBef>
              <a:buFont typeface="Wingdings" panose="05000000000000000000" pitchFamily="2" charset="2"/>
              <a:buChar char="Ø"/>
            </a:pPr>
            <a:r>
              <a:rPr lang="en-GB" altLang="en-US" b="1" dirty="0">
                <a:latin typeface="Arial" panose="020B0604020202020204" pitchFamily="34" charset="0"/>
              </a:rPr>
              <a:t>Challenges</a:t>
            </a:r>
          </a:p>
          <a:p>
            <a:pPr lvl="1">
              <a:spcBef>
                <a:spcPct val="0"/>
              </a:spcBef>
              <a:buFont typeface="Wingdings" panose="05000000000000000000" pitchFamily="2" charset="2"/>
              <a:buChar char="Ø"/>
            </a:pPr>
            <a:r>
              <a:rPr lang="en-GB" altLang="en-US" b="1" dirty="0">
                <a:latin typeface="Arial" panose="020B0604020202020204" pitchFamily="34" charset="0"/>
              </a:rPr>
              <a:t>Benefits</a:t>
            </a:r>
          </a:p>
          <a:p>
            <a:pPr lvl="1">
              <a:spcBef>
                <a:spcPct val="0"/>
              </a:spcBef>
              <a:buFont typeface="Wingdings" panose="05000000000000000000" pitchFamily="2" charset="2"/>
              <a:buChar char="Ø"/>
            </a:pPr>
            <a:r>
              <a:rPr lang="en-GB" altLang="en-US" b="1" dirty="0">
                <a:latin typeface="Arial" panose="020B0604020202020204" pitchFamily="34" charset="0"/>
              </a:rPr>
              <a:t>Need</a:t>
            </a:r>
          </a:p>
        </p:txBody>
      </p:sp>
      <p:sp>
        <p:nvSpPr>
          <p:cNvPr id="51206" name="TextBox 6">
            <a:extLst>
              <a:ext uri="{FF2B5EF4-FFF2-40B4-BE49-F238E27FC236}">
                <a16:creationId xmlns:a16="http://schemas.microsoft.com/office/drawing/2014/main" id="{E907B89B-2FF0-4C18-A591-2F83C2311FF2}"/>
              </a:ext>
            </a:extLst>
          </p:cNvPr>
          <p:cNvSpPr txBox="1">
            <a:spLocks noChangeArrowheads="1"/>
          </p:cNvSpPr>
          <p:nvPr/>
        </p:nvSpPr>
        <p:spPr bwMode="auto">
          <a:xfrm>
            <a:off x="204788" y="1110502"/>
            <a:ext cx="88185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GB" altLang="en-US" sz="2400" b="1" dirty="0">
                <a:solidFill>
                  <a:srgbClr val="002060"/>
                </a:solidFill>
                <a:latin typeface="Arial" panose="020B0604020202020204" pitchFamily="34" charset="0"/>
              </a:rPr>
              <a:t>Is it Important to know the demography of the community you provide services for?</a:t>
            </a:r>
          </a:p>
          <a:p>
            <a:pPr marL="0" indent="0" eaLnBrk="1" hangingPunct="1">
              <a:spcBef>
                <a:spcPct val="0"/>
              </a:spcBef>
              <a:buNone/>
            </a:pPr>
            <a:endParaRPr lang="en-GB" altLang="en-US" sz="2400" b="1" dirty="0">
              <a:latin typeface="Arial" panose="020B0604020202020204" pitchFamily="34" charset="0"/>
            </a:endParaRPr>
          </a:p>
          <a:p>
            <a:pPr eaLnBrk="1" hangingPunct="1">
              <a:spcBef>
                <a:spcPct val="0"/>
              </a:spcBef>
              <a:buFont typeface="Arial" panose="020B0604020202020204" pitchFamily="34" charset="0"/>
              <a:buAutoNum type="arabicPeriod"/>
            </a:pPr>
            <a:r>
              <a:rPr lang="en-GB" altLang="en-US" sz="2800" b="1" dirty="0">
                <a:latin typeface="Arial" panose="020B0604020202020204" pitchFamily="34" charset="0"/>
              </a:rPr>
              <a:t>What is Culture/Cultural Diversity?</a:t>
            </a:r>
          </a:p>
        </p:txBody>
      </p:sp>
      <p:sp>
        <p:nvSpPr>
          <p:cNvPr id="51207" name="TextBox 6">
            <a:extLst>
              <a:ext uri="{FF2B5EF4-FFF2-40B4-BE49-F238E27FC236}">
                <a16:creationId xmlns:a16="http://schemas.microsoft.com/office/drawing/2014/main" id="{FE7FE8F4-9ED2-45F4-BE2F-79F70FA40F03}"/>
              </a:ext>
            </a:extLst>
          </p:cNvPr>
          <p:cNvSpPr txBox="1">
            <a:spLocks noChangeArrowheads="1"/>
          </p:cNvSpPr>
          <p:nvPr/>
        </p:nvSpPr>
        <p:spPr bwMode="auto">
          <a:xfrm>
            <a:off x="192088" y="2683719"/>
            <a:ext cx="8451850" cy="5232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2800" b="1" dirty="0">
                <a:solidFill>
                  <a:srgbClr val="002060"/>
                </a:solidFill>
                <a:latin typeface="Arial" panose="020B0604020202020204" pitchFamily="34" charset="0"/>
              </a:rPr>
              <a:t>2</a:t>
            </a:r>
            <a:r>
              <a:rPr lang="en-GB" altLang="en-US" sz="2800" b="1" dirty="0">
                <a:latin typeface="Arial" panose="020B0604020202020204" pitchFamily="34" charset="0"/>
              </a:rPr>
              <a:t>.   What is Cultural Competence?</a:t>
            </a:r>
          </a:p>
        </p:txBody>
      </p:sp>
      <p:sp>
        <p:nvSpPr>
          <p:cNvPr id="51208" name="TextBox 8">
            <a:extLst>
              <a:ext uri="{FF2B5EF4-FFF2-40B4-BE49-F238E27FC236}">
                <a16:creationId xmlns:a16="http://schemas.microsoft.com/office/drawing/2014/main" id="{DA614D5B-AB43-460F-BB73-3315BA389011}"/>
              </a:ext>
            </a:extLst>
          </p:cNvPr>
          <p:cNvSpPr txBox="1">
            <a:spLocks noChangeArrowheads="1"/>
          </p:cNvSpPr>
          <p:nvPr/>
        </p:nvSpPr>
        <p:spPr bwMode="auto">
          <a:xfrm>
            <a:off x="192088" y="5529223"/>
            <a:ext cx="7680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800" b="1" dirty="0">
                <a:solidFill>
                  <a:srgbClr val="002060"/>
                </a:solidFill>
                <a:latin typeface="Arial" panose="020B0604020202020204" pitchFamily="34" charset="0"/>
              </a:rPr>
              <a:t>How would you define your cultural background?</a:t>
            </a:r>
          </a:p>
          <a:p>
            <a:pPr>
              <a:spcBef>
                <a:spcPct val="0"/>
              </a:spcBef>
              <a:buFontTx/>
              <a:buNone/>
            </a:pPr>
            <a:r>
              <a:rPr lang="en-GB" altLang="en-US" sz="2800" b="1" dirty="0">
                <a:solidFill>
                  <a:srgbClr val="002060"/>
                </a:solidFill>
                <a:latin typeface="Arial" panose="020B0604020202020204" pitchFamily="34" charset="0"/>
              </a:rPr>
              <a:t>Is your workplace culturally competent?</a:t>
            </a:r>
            <a:endParaRPr lang="en-GB" altLang="en-US" sz="2800" dirty="0">
              <a:solidFill>
                <a:srgbClr val="00206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a:extLst>
              <a:ext uri="{FF2B5EF4-FFF2-40B4-BE49-F238E27FC236}">
                <a16:creationId xmlns:a16="http://schemas.microsoft.com/office/drawing/2014/main" id="{25F9CF08-AE4E-46B5-AEBE-D1352963DD75}"/>
              </a:ext>
            </a:extLst>
          </p:cNvPr>
          <p:cNvSpPr txBox="1">
            <a:spLocks noChangeArrowheads="1"/>
          </p:cNvSpPr>
          <p:nvPr/>
        </p:nvSpPr>
        <p:spPr bwMode="auto">
          <a:xfrm>
            <a:off x="477838" y="460375"/>
            <a:ext cx="84978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3600" b="1" dirty="0">
                <a:latin typeface="Arial" panose="020B0604020202020204" pitchFamily="34" charset="0"/>
                <a:cs typeface="Arial" panose="020B0604020202020204" pitchFamily="34" charset="0"/>
              </a:rPr>
              <a:t>Module 3 </a:t>
            </a:r>
          </a:p>
          <a:p>
            <a:pPr eaLnBrk="1" hangingPunct="1">
              <a:spcBef>
                <a:spcPct val="0"/>
              </a:spcBef>
              <a:buFont typeface="Arial" panose="020B0604020202020204" pitchFamily="34" charset="0"/>
              <a:buNone/>
            </a:pPr>
            <a:r>
              <a:rPr lang="en-GB" altLang="en-US" sz="3600" b="1" dirty="0">
                <a:solidFill>
                  <a:srgbClr val="002060"/>
                </a:solidFill>
                <a:latin typeface="Arial" panose="020B0604020202020204" pitchFamily="34" charset="0"/>
                <a:cs typeface="Arial" panose="020B0604020202020204" pitchFamily="34" charset="0"/>
              </a:rPr>
              <a:t>What is Unconscious Bias?</a:t>
            </a:r>
          </a:p>
          <a:p>
            <a:pPr eaLnBrk="1" hangingPunct="1">
              <a:spcBef>
                <a:spcPct val="0"/>
              </a:spcBef>
              <a:buFont typeface="Arial" panose="020B0604020202020204" pitchFamily="34" charset="0"/>
              <a:buNone/>
            </a:pPr>
            <a:endParaRPr lang="en-GB" altLang="en-US" sz="2800" b="1" i="1"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r>
              <a:rPr lang="en-GB" altLang="en-US" sz="2800" b="1" i="1" dirty="0">
                <a:solidFill>
                  <a:srgbClr val="002060"/>
                </a:solidFill>
                <a:latin typeface="Arial" panose="020B0604020202020204" pitchFamily="34" charset="0"/>
                <a:cs typeface="Arial" panose="020B0604020202020204" pitchFamily="34" charset="0"/>
              </a:rPr>
              <a:t>H</a:t>
            </a:r>
            <a:r>
              <a:rPr lang="en-US" altLang="en-US" sz="2800" b="1" i="1" dirty="0">
                <a:solidFill>
                  <a:srgbClr val="002060"/>
                </a:solidFill>
                <a:latin typeface="Arial" panose="020B0604020202020204" pitchFamily="34" charset="0"/>
                <a:cs typeface="Arial" panose="020B0604020202020204" pitchFamily="34" charset="0"/>
              </a:rPr>
              <a:t>ow do we treat and interact with people who are different to us?</a:t>
            </a:r>
            <a:endParaRPr lang="en-GB" altLang="en-US" sz="2800" b="1" i="1" dirty="0">
              <a:solidFill>
                <a:srgbClr val="002060"/>
              </a:solidFill>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800" b="1" dirty="0">
              <a:solidFill>
                <a:srgbClr val="002060"/>
              </a:solidFill>
              <a:latin typeface="Arial" panose="020B0604020202020204" pitchFamily="34" charset="0"/>
              <a:cs typeface="Arial" panose="020B0604020202020204" pitchFamily="34" charset="0"/>
            </a:endParaRPr>
          </a:p>
        </p:txBody>
      </p:sp>
      <p:pic>
        <p:nvPicPr>
          <p:cNvPr id="55299" name="Picture 2" descr="Image result for diverse cymru logo">
            <a:hlinkClick r:id="rId3"/>
            <a:extLst>
              <a:ext uri="{FF2B5EF4-FFF2-40B4-BE49-F238E27FC236}">
                <a16:creationId xmlns:a16="http://schemas.microsoft.com/office/drawing/2014/main" id="{1BD4E46F-CC74-4FAB-930A-3CB1DF96E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8113"/>
            <a:ext cx="200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1">
            <a:extLst>
              <a:ext uri="{FF2B5EF4-FFF2-40B4-BE49-F238E27FC236}">
                <a16:creationId xmlns:a16="http://schemas.microsoft.com/office/drawing/2014/main" id="{AC4E8C9A-C460-42EC-B2EC-B9F19651E771}"/>
              </a:ext>
            </a:extLst>
          </p:cNvPr>
          <p:cNvSpPr txBox="1">
            <a:spLocks noChangeArrowheads="1"/>
          </p:cNvSpPr>
          <p:nvPr/>
        </p:nvSpPr>
        <p:spPr bwMode="auto">
          <a:xfrm>
            <a:off x="474663" y="4816475"/>
            <a:ext cx="81946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US" altLang="en-US" sz="3200" b="1" dirty="0">
                <a:solidFill>
                  <a:srgbClr val="000099"/>
                </a:solidFill>
                <a:latin typeface="Arial" panose="020B0604020202020204" pitchFamily="34" charset="0"/>
                <a:ea typeface="Times New Roman" panose="02020603050405020304" pitchFamily="18" charset="0"/>
                <a:cs typeface="Arial" panose="020B0604020202020204" pitchFamily="34" charset="0"/>
              </a:rPr>
              <a:t>In seeking to </a:t>
            </a:r>
            <a:r>
              <a:rPr lang="en-GB" altLang="en-US" sz="3200" b="1" i="1" dirty="0">
                <a:solidFill>
                  <a:srgbClr val="000099"/>
                </a:solidFill>
                <a:latin typeface="Arial" panose="020B0604020202020204" pitchFamily="34" charset="0"/>
                <a:ea typeface="Times New Roman" panose="02020603050405020304" pitchFamily="18" charset="0"/>
                <a:cs typeface="Calibri" panose="020F0502020204030204" pitchFamily="34" charset="0"/>
              </a:rPr>
              <a:t>ensure Black, Asian and Minority Ethnic  communities  an appropriate culturally competent  Health service?</a:t>
            </a:r>
          </a:p>
        </p:txBody>
      </p:sp>
      <p:pic>
        <p:nvPicPr>
          <p:cNvPr id="55301" name="Picture 6" descr="PRWeek UK Top 150 Consultancies: Slow progress on ethnic diversity | PR Week">
            <a:extLst>
              <a:ext uri="{FF2B5EF4-FFF2-40B4-BE49-F238E27FC236}">
                <a16:creationId xmlns:a16="http://schemas.microsoft.com/office/drawing/2014/main" id="{DAA2A682-9ACC-444E-9F47-757AACF27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3014663"/>
            <a:ext cx="2879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55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5">
            <a:extLst>
              <a:ext uri="{FF2B5EF4-FFF2-40B4-BE49-F238E27FC236}">
                <a16:creationId xmlns:a16="http://schemas.microsoft.com/office/drawing/2014/main" id="{6E7B8381-8C01-4859-8D19-41D0BBFF0A33}"/>
              </a:ext>
            </a:extLst>
          </p:cNvPr>
          <p:cNvSpPr>
            <a:spLocks noGrp="1"/>
          </p:cNvSpPr>
          <p:nvPr>
            <p:ph type="title"/>
          </p:nvPr>
        </p:nvSpPr>
        <p:spPr>
          <a:xfrm>
            <a:off x="0" y="287652"/>
            <a:ext cx="8902700" cy="869960"/>
          </a:xfrm>
        </p:spPr>
        <p:txBody>
          <a:bodyPr/>
          <a:lstStyle/>
          <a:p>
            <a:pPr algn="l"/>
            <a:r>
              <a:rPr lang="en-GB" altLang="en-US" sz="3200" b="1" dirty="0">
                <a:latin typeface="Arial" panose="020B0604020202020204" pitchFamily="34" charset="0"/>
                <a:cs typeface="Arial" panose="020B0604020202020204" pitchFamily="34" charset="0"/>
              </a:rPr>
              <a:t>Module3 – Activity - </a:t>
            </a:r>
            <a:r>
              <a:rPr lang="en-GB" altLang="en-US" sz="3200" b="1" u="sng" dirty="0">
                <a:solidFill>
                  <a:srgbClr val="002060"/>
                </a:solidFill>
                <a:latin typeface="Arial" panose="020B0604020202020204" pitchFamily="34" charset="0"/>
                <a:cs typeface="Arial" panose="020B0604020202020204" pitchFamily="34" charset="0"/>
              </a:rPr>
              <a:t>Unconscious Bias </a:t>
            </a:r>
          </a:p>
        </p:txBody>
      </p:sp>
      <p:pic>
        <p:nvPicPr>
          <p:cNvPr id="75779" name="Picture 5" descr="Image result for quiz images">
            <a:hlinkClick r:id="rId3"/>
            <a:extLst>
              <a:ext uri="{FF2B5EF4-FFF2-40B4-BE49-F238E27FC236}">
                <a16:creationId xmlns:a16="http://schemas.microsoft.com/office/drawing/2014/main" id="{7886E137-7D5C-4DFC-B8FC-062D09121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753" y="4581128"/>
            <a:ext cx="1205488" cy="151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 descr="Image result for diverse cymru logo">
            <a:hlinkClick r:id="rId5"/>
            <a:extLst>
              <a:ext uri="{FF2B5EF4-FFF2-40B4-BE49-F238E27FC236}">
                <a16:creationId xmlns:a16="http://schemas.microsoft.com/office/drawing/2014/main" id="{3F1D78AB-5201-4FFC-A5A1-4DB9D50DD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902" y="-37726"/>
            <a:ext cx="1498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60C9A08-AB43-48FD-89A8-F9692EE04B75}"/>
              </a:ext>
            </a:extLst>
          </p:cNvPr>
          <p:cNvSpPr txBox="1"/>
          <p:nvPr/>
        </p:nvSpPr>
        <p:spPr>
          <a:xfrm>
            <a:off x="-9465" y="938708"/>
            <a:ext cx="8822906" cy="5332935"/>
          </a:xfrm>
          <a:prstGeom prst="rect">
            <a:avLst/>
          </a:prstGeom>
          <a:noFill/>
        </p:spPr>
        <p:txBody>
          <a:bodyPr wrap="square">
            <a:spAutoFit/>
          </a:bodyPr>
          <a:lstStyle/>
          <a:p>
            <a:pPr>
              <a:lnSpc>
                <a:spcPct val="115000"/>
              </a:lnSpc>
            </a:pPr>
            <a:r>
              <a:rPr lang="en-GB" sz="2200" b="1" dirty="0">
                <a:solidFill>
                  <a:srgbClr val="002060"/>
                </a:solidFill>
                <a:effectLst/>
                <a:latin typeface="Arial" panose="020B0604020202020204" pitchFamily="34" charset="0"/>
                <a:ea typeface="Arial" panose="020B0604020202020204" pitchFamily="34" charset="0"/>
              </a:rPr>
              <a:t>Opening Question</a:t>
            </a:r>
          </a:p>
          <a:p>
            <a:pPr>
              <a:lnSpc>
                <a:spcPct val="115000"/>
              </a:lnSpc>
            </a:pPr>
            <a:r>
              <a:rPr lang="en-GB" sz="2200" b="1" dirty="0">
                <a:solidFill>
                  <a:srgbClr val="002060"/>
                </a:solidFill>
                <a:effectLst/>
                <a:latin typeface="Arial" panose="020B0604020202020204" pitchFamily="34" charset="0"/>
                <a:ea typeface="Arial" panose="020B0604020202020204" pitchFamily="34" charset="0"/>
              </a:rPr>
              <a:t>Does the Power of our subconscious mind surprise you?</a:t>
            </a:r>
          </a:p>
          <a:p>
            <a:pPr>
              <a:lnSpc>
                <a:spcPct val="115000"/>
              </a:lnSpc>
            </a:pPr>
            <a:r>
              <a:rPr lang="en-GB" sz="1000" b="1" dirty="0">
                <a:effectLst/>
                <a:latin typeface="Arial" panose="020B0604020202020204" pitchFamily="34" charset="0"/>
                <a:ea typeface="Arial" panose="020B0604020202020204" pitchFamily="34" charset="0"/>
              </a:rPr>
              <a:t> </a:t>
            </a:r>
          </a:p>
          <a:p>
            <a:pPr marL="342900" lvl="0" indent="-342900">
              <a:lnSpc>
                <a:spcPct val="115000"/>
              </a:lnSpc>
              <a:buFont typeface="+mj-lt"/>
              <a:buAutoNum type="arabicPeriod"/>
              <a:tabLst>
                <a:tab pos="457200" algn="l"/>
              </a:tabLst>
            </a:pPr>
            <a:r>
              <a:rPr lang="en-GB" sz="2100" b="1" dirty="0">
                <a:effectLst/>
                <a:latin typeface="Arial" panose="020B0604020202020204" pitchFamily="34" charset="0"/>
                <a:ea typeface="Arial" panose="020B0604020202020204" pitchFamily="34" charset="0"/>
              </a:rPr>
              <a:t>What is unconscious bias?</a:t>
            </a:r>
          </a:p>
          <a:p>
            <a:pPr marL="342900" lvl="0" indent="-342900">
              <a:lnSpc>
                <a:spcPct val="115000"/>
              </a:lnSpc>
              <a:buFont typeface="+mj-lt"/>
              <a:buAutoNum type="arabicPeriod"/>
              <a:tabLst>
                <a:tab pos="457200" algn="l"/>
              </a:tabLst>
            </a:pPr>
            <a:r>
              <a:rPr lang="en-GB" sz="2100" b="1" dirty="0">
                <a:effectLst/>
                <a:latin typeface="Arial" panose="020B0604020202020204" pitchFamily="34" charset="0"/>
                <a:ea typeface="Arial" panose="020B0604020202020204" pitchFamily="34" charset="0"/>
              </a:rPr>
              <a:t>How many pieces of information is our brain exposed to every second – How many of these do we </a:t>
            </a:r>
            <a:r>
              <a:rPr lang="en-US" sz="2100" b="1" dirty="0">
                <a:effectLst/>
                <a:latin typeface="Arial" panose="020B0604020202020204" pitchFamily="34" charset="0"/>
                <a:ea typeface="Arial" panose="020B0604020202020204" pitchFamily="34" charset="0"/>
              </a:rPr>
              <a:t>consciously process </a:t>
            </a:r>
            <a:endParaRPr lang="en-GB" sz="2100" b="1" dirty="0">
              <a:effectLst/>
              <a:latin typeface="Arial" panose="020B0604020202020204" pitchFamily="34" charset="0"/>
              <a:ea typeface="Arial" panose="020B0604020202020204" pitchFamily="34" charset="0"/>
            </a:endParaRPr>
          </a:p>
          <a:p>
            <a:pPr marL="342900" lvl="0" indent="-342900">
              <a:lnSpc>
                <a:spcPct val="115000"/>
              </a:lnSpc>
              <a:buFont typeface="+mj-lt"/>
              <a:buAutoNum type="arabicPeriod"/>
              <a:tabLst>
                <a:tab pos="457200" algn="l"/>
              </a:tabLst>
            </a:pPr>
            <a:r>
              <a:rPr lang="en-US" sz="2100" b="1" dirty="0">
                <a:effectLst/>
                <a:latin typeface="Arial" panose="020B0604020202020204" pitchFamily="34" charset="0"/>
                <a:ea typeface="Arial" panose="020B0604020202020204" pitchFamily="34" charset="0"/>
              </a:rPr>
              <a:t>What percentage of day to day decisions are made by our </a:t>
            </a:r>
            <a:r>
              <a:rPr lang="en-GB" sz="2100" b="1" dirty="0">
                <a:effectLst/>
                <a:latin typeface="Arial" panose="020B0604020202020204" pitchFamily="34" charset="0"/>
                <a:ea typeface="Arial" panose="020B0604020202020204" pitchFamily="34" charset="0"/>
              </a:rPr>
              <a:t>unconscious mind</a:t>
            </a:r>
          </a:p>
          <a:p>
            <a:pPr marL="342900" lvl="0" indent="-342900">
              <a:lnSpc>
                <a:spcPct val="115000"/>
              </a:lnSpc>
              <a:buFont typeface="+mj-lt"/>
              <a:buAutoNum type="arabicPeriod"/>
              <a:tabLst>
                <a:tab pos="457200" algn="l"/>
              </a:tabLst>
            </a:pPr>
            <a:r>
              <a:rPr lang="en-GB" sz="2100" b="1" dirty="0">
                <a:effectLst/>
                <a:latin typeface="Arial" panose="020B0604020202020204" pitchFamily="34" charset="0"/>
                <a:ea typeface="Arial" panose="020B0604020202020204" pitchFamily="34" charset="0"/>
              </a:rPr>
              <a:t>Do we stereotype - if so how do we stereotype</a:t>
            </a:r>
          </a:p>
          <a:p>
            <a:pPr marL="342900" lvl="0" indent="-342900">
              <a:lnSpc>
                <a:spcPct val="115000"/>
              </a:lnSpc>
              <a:buFont typeface="+mj-lt"/>
              <a:buAutoNum type="arabicPeriod"/>
              <a:tabLst>
                <a:tab pos="457200" algn="l"/>
              </a:tabLst>
            </a:pPr>
            <a:r>
              <a:rPr lang="en-GB" sz="2100" b="1" dirty="0">
                <a:effectLst/>
                <a:latin typeface="Arial" panose="020B0604020202020204" pitchFamily="34" charset="0"/>
                <a:ea typeface="Arial" panose="020B0604020202020204" pitchFamily="34" charset="0"/>
              </a:rPr>
              <a:t>Where does our subconscious get its information from and what does it do with that information </a:t>
            </a:r>
          </a:p>
          <a:p>
            <a:pPr>
              <a:lnSpc>
                <a:spcPct val="115000"/>
              </a:lnSpc>
            </a:pPr>
            <a:endParaRPr lang="en-GB" sz="1000" b="1" dirty="0">
              <a:effectLst/>
              <a:latin typeface="Arial" panose="020B0604020202020204" pitchFamily="34" charset="0"/>
              <a:ea typeface="Arial" panose="020B0604020202020204" pitchFamily="34" charset="0"/>
            </a:endParaRPr>
          </a:p>
          <a:p>
            <a:pPr>
              <a:lnSpc>
                <a:spcPct val="115000"/>
              </a:lnSpc>
            </a:pPr>
            <a:r>
              <a:rPr lang="en-GB" sz="2200" b="1" dirty="0">
                <a:solidFill>
                  <a:srgbClr val="002060"/>
                </a:solidFill>
                <a:effectLst/>
                <a:latin typeface="Arial" panose="020B0604020202020204" pitchFamily="34" charset="0"/>
                <a:ea typeface="Arial" panose="020B0604020202020204" pitchFamily="34" charset="0"/>
              </a:rPr>
              <a:t>Closing Question</a:t>
            </a:r>
          </a:p>
          <a:p>
            <a:pPr>
              <a:lnSpc>
                <a:spcPct val="115000"/>
              </a:lnSpc>
            </a:pPr>
            <a:r>
              <a:rPr lang="en-GB" sz="2200" b="1" dirty="0">
                <a:solidFill>
                  <a:srgbClr val="002060"/>
                </a:solidFill>
                <a:effectLst/>
                <a:latin typeface="Arial" panose="020B0604020202020204" pitchFamily="34" charset="0"/>
                <a:ea typeface="Arial" panose="020B0604020202020204" pitchFamily="34" charset="0"/>
              </a:rPr>
              <a:t>What impact does our own Unconscious Bias have on the services that we deliver? </a:t>
            </a:r>
            <a:endParaRPr lang="en-GB" alt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4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3">
            <a:extLst>
              <a:ext uri="{FF2B5EF4-FFF2-40B4-BE49-F238E27FC236}">
                <a16:creationId xmlns:a16="http://schemas.microsoft.com/office/drawing/2014/main" id="{74A637B2-CAD8-4FBC-A017-A8F1EE0EA63F}"/>
              </a:ext>
            </a:extLst>
          </p:cNvPr>
          <p:cNvSpPr txBox="1">
            <a:spLocks noChangeArrowheads="1"/>
          </p:cNvSpPr>
          <p:nvPr/>
        </p:nvSpPr>
        <p:spPr bwMode="auto">
          <a:xfrm>
            <a:off x="203200" y="574675"/>
            <a:ext cx="84994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3600" b="1" dirty="0">
                <a:latin typeface="Arial" panose="020B0604020202020204" pitchFamily="34" charset="0"/>
                <a:cs typeface="Arial" panose="020B0604020202020204" pitchFamily="34" charset="0"/>
              </a:rPr>
              <a:t>Module 4</a:t>
            </a:r>
          </a:p>
          <a:p>
            <a:pPr eaLnBrk="1" hangingPunct="1">
              <a:spcBef>
                <a:spcPct val="0"/>
              </a:spcBef>
              <a:buFont typeface="Arial" panose="020B0604020202020204" pitchFamily="34" charset="0"/>
              <a:buNone/>
            </a:pPr>
            <a:r>
              <a:rPr lang="en-GB" altLang="en-US" sz="3600" b="1" dirty="0">
                <a:solidFill>
                  <a:srgbClr val="002060"/>
                </a:solidFill>
                <a:latin typeface="Arial" panose="020B0604020202020204" pitchFamily="34" charset="0"/>
                <a:cs typeface="Arial" panose="020B0604020202020204" pitchFamily="34" charset="0"/>
              </a:rPr>
              <a:t>What  is the impact  of unconscious bias and a lack of cultural competency in service delivery and what can we do?</a:t>
            </a:r>
          </a:p>
        </p:txBody>
      </p:sp>
      <p:pic>
        <p:nvPicPr>
          <p:cNvPr id="79875" name="Picture 2" descr="Image result for diverse cymru logo">
            <a:hlinkClick r:id="rId3"/>
            <a:extLst>
              <a:ext uri="{FF2B5EF4-FFF2-40B4-BE49-F238E27FC236}">
                <a16:creationId xmlns:a16="http://schemas.microsoft.com/office/drawing/2014/main" id="{5FE351ED-3C3C-4405-BAD3-DA533774F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8113"/>
            <a:ext cx="200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1">
            <a:extLst>
              <a:ext uri="{FF2B5EF4-FFF2-40B4-BE49-F238E27FC236}">
                <a16:creationId xmlns:a16="http://schemas.microsoft.com/office/drawing/2014/main" id="{3BBBC683-1A02-4F20-922F-237DB8970BD3}"/>
              </a:ext>
            </a:extLst>
          </p:cNvPr>
          <p:cNvSpPr txBox="1">
            <a:spLocks noChangeArrowheads="1"/>
          </p:cNvSpPr>
          <p:nvPr/>
        </p:nvSpPr>
        <p:spPr bwMode="auto">
          <a:xfrm>
            <a:off x="354013" y="4730750"/>
            <a:ext cx="81962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3200" b="1" dirty="0">
                <a:solidFill>
                  <a:srgbClr val="000099"/>
                </a:solidFill>
                <a:latin typeface="Arial" panose="020B0604020202020204" pitchFamily="34" charset="0"/>
                <a:ea typeface="Times New Roman" panose="02020603050405020304" pitchFamily="18" charset="0"/>
                <a:cs typeface="Calibri" panose="020F0502020204030204" pitchFamily="34" charset="0"/>
              </a:rPr>
              <a:t>I</a:t>
            </a:r>
            <a:r>
              <a:rPr lang="en-US" altLang="en-US" sz="3200" b="1" dirty="0">
                <a:solidFill>
                  <a:srgbClr val="000099"/>
                </a:solidFill>
                <a:latin typeface="Arial" panose="020B0604020202020204" pitchFamily="34" charset="0"/>
                <a:ea typeface="Times New Roman" panose="02020603050405020304" pitchFamily="18" charset="0"/>
                <a:cs typeface="Arial" panose="020B0604020202020204" pitchFamily="34" charset="0"/>
              </a:rPr>
              <a:t>n seeking to </a:t>
            </a:r>
            <a:r>
              <a:rPr lang="en-GB" altLang="en-US" sz="3200" b="1" i="1" dirty="0">
                <a:solidFill>
                  <a:srgbClr val="000099"/>
                </a:solidFill>
                <a:latin typeface="Arial" panose="020B0604020202020204" pitchFamily="34" charset="0"/>
                <a:ea typeface="Times New Roman" panose="02020603050405020304" pitchFamily="18" charset="0"/>
                <a:cs typeface="Calibri" panose="020F0502020204030204" pitchFamily="34" charset="0"/>
              </a:rPr>
              <a:t>ensure Black, Asian and Minority Ethnic  communities  an appropriate culturally competent  Health services?</a:t>
            </a:r>
          </a:p>
        </p:txBody>
      </p:sp>
      <p:pic>
        <p:nvPicPr>
          <p:cNvPr id="79877" name="Picture 6" descr="PRWeek UK Top 150 Consultancies: Slow progress on ethnic diversity | PR Week">
            <a:extLst>
              <a:ext uri="{FF2B5EF4-FFF2-40B4-BE49-F238E27FC236}">
                <a16:creationId xmlns:a16="http://schemas.microsoft.com/office/drawing/2014/main" id="{AB772B2A-8372-412C-ADDF-0FC2D8350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913" y="3121025"/>
            <a:ext cx="2879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1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FAB495E1-81AD-4463-B0A4-DDCF253931BC}"/>
              </a:ext>
            </a:extLst>
          </p:cNvPr>
          <p:cNvSpPr>
            <a:spLocks noChangeArrowheads="1"/>
          </p:cNvSpPr>
          <p:nvPr/>
        </p:nvSpPr>
        <p:spPr bwMode="auto">
          <a:xfrm>
            <a:off x="120650" y="141288"/>
            <a:ext cx="8902700" cy="6764159"/>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3600" b="1" dirty="0">
                <a:latin typeface="Arial" panose="020B0604020202020204" pitchFamily="34" charset="0"/>
                <a:cs typeface="Arial" panose="020B0604020202020204" pitchFamily="34" charset="0"/>
              </a:rPr>
              <a:t>Module 4 - Activity</a:t>
            </a:r>
          </a:p>
          <a:p>
            <a:pPr marL="0" lvl="1" eaLnBrk="1" hangingPunct="1">
              <a:spcBef>
                <a:spcPct val="0"/>
              </a:spcBef>
              <a:buFontTx/>
              <a:buNone/>
              <a:defRPr/>
            </a:pPr>
            <a:endParaRPr lang="en-GB" altLang="en-US" sz="2200" b="1" dirty="0">
              <a:solidFill>
                <a:srgbClr val="000099"/>
              </a:solidFill>
              <a:latin typeface="Arial" panose="020B0604020202020204" pitchFamily="34" charset="0"/>
              <a:ea typeface="Calibri" panose="020F0502020204030204" pitchFamily="34" charset="0"/>
              <a:cs typeface="Arial" panose="020B0604020202020204" pitchFamily="34" charset="0"/>
            </a:endParaRPr>
          </a:p>
          <a:p>
            <a:pPr marL="0" lvl="1" eaLnBrk="1" hangingPunct="1">
              <a:spcBef>
                <a:spcPct val="0"/>
              </a:spcBef>
              <a:buFontTx/>
              <a:buNone/>
              <a:defRPr/>
            </a:pPr>
            <a:r>
              <a:rPr lang="en-GB" altLang="en-US" sz="2200" b="1" dirty="0">
                <a:solidFill>
                  <a:srgbClr val="002060"/>
                </a:solidFill>
                <a:latin typeface="Arial" panose="020B0604020202020204" pitchFamily="34" charset="0"/>
                <a:ea typeface="Calibri" panose="020F0502020204030204" pitchFamily="34" charset="0"/>
                <a:cs typeface="Arial" panose="020B0604020202020204" pitchFamily="34" charset="0"/>
              </a:rPr>
              <a:t>The barriers and issues for people from Black, Asian and Minority Ethnic  backgrounds accessing health services</a:t>
            </a:r>
            <a:r>
              <a:rPr lang="en-US" altLang="en-US"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  in seeking to </a:t>
            </a:r>
            <a:r>
              <a:rPr lang="en-GB" altLang="en-US" sz="2200" b="1" i="1" dirty="0">
                <a:solidFill>
                  <a:srgbClr val="002060"/>
                </a:solidFill>
                <a:latin typeface="Arial" panose="020B0604020202020204" pitchFamily="34" charset="0"/>
                <a:ea typeface="Times New Roman" panose="02020603050405020304" pitchFamily="18" charset="0"/>
                <a:cs typeface="Calibri" panose="020F0502020204030204" pitchFamily="34" charset="0"/>
              </a:rPr>
              <a:t>Ensure Black, Asian and Minority Ethnic  the delivery to communities  of appropriate culturally competent services?</a:t>
            </a:r>
          </a:p>
          <a:p>
            <a:pPr algn="ctr" eaLnBrk="1" hangingPunct="1">
              <a:spcBef>
                <a:spcPct val="0"/>
              </a:spcBef>
              <a:buFontTx/>
              <a:buNone/>
              <a:defRPr/>
            </a:pPr>
            <a:endParaRPr lang="en-GB" altLang="en-US" sz="1600" b="1" dirty="0">
              <a:solidFill>
                <a:srgbClr val="002060"/>
              </a:solidFill>
              <a:latin typeface="Arial" panose="020B0604020202020204" pitchFamily="34" charset="0"/>
              <a:cs typeface="Arial" panose="020B0604020202020204" pitchFamily="34" charset="0"/>
            </a:endParaRPr>
          </a:p>
          <a:p>
            <a:pPr algn="ctr" eaLnBrk="1" hangingPunct="1">
              <a:spcBef>
                <a:spcPct val="0"/>
              </a:spcBef>
              <a:buFontTx/>
              <a:buNone/>
              <a:defRPr/>
            </a:pPr>
            <a:endParaRPr lang="en-GB" altLang="en-US" b="1" dirty="0">
              <a:latin typeface="Arial" panose="020B0604020202020204" pitchFamily="34" charset="0"/>
              <a:cs typeface="Arial" panose="020B0604020202020204" pitchFamily="34" charset="0"/>
            </a:endParaRPr>
          </a:p>
          <a:p>
            <a:pPr algn="ctr" eaLnBrk="1" hangingPunct="1">
              <a:spcBef>
                <a:spcPct val="0"/>
              </a:spcBef>
              <a:buFontTx/>
              <a:buNone/>
              <a:defRPr/>
            </a:pPr>
            <a:r>
              <a:rPr lang="en-GB" altLang="en-US" b="1" dirty="0">
                <a:latin typeface="Arial" panose="020B0604020202020204" pitchFamily="34" charset="0"/>
                <a:cs typeface="Arial" panose="020B0604020202020204" pitchFamily="34" charset="0"/>
              </a:rPr>
              <a:t>Next Steps</a:t>
            </a:r>
            <a:br>
              <a:rPr lang="en-GB" altLang="en-US" sz="2000" b="1" dirty="0">
                <a:latin typeface="Arial" panose="020B0604020202020204" pitchFamily="34" charset="0"/>
                <a:cs typeface="Arial" panose="020B0604020202020204" pitchFamily="34" charset="0"/>
              </a:rPr>
            </a:br>
            <a:endParaRPr lang="en-GB" altLang="en-US" sz="2000" b="1" dirty="0">
              <a:solidFill>
                <a:srgbClr val="000099"/>
              </a:solidFill>
              <a:latin typeface="Arial" panose="020B0604020202020204" pitchFamily="34" charset="0"/>
              <a:cs typeface="Arial" panose="020B0604020202020204" pitchFamily="34" charset="0"/>
            </a:endParaRPr>
          </a:p>
          <a:p>
            <a:pPr eaLnBrk="1" hangingPunct="1">
              <a:lnSpc>
                <a:spcPct val="150000"/>
              </a:lnSpc>
              <a:spcBef>
                <a:spcPct val="0"/>
              </a:spcBef>
              <a:buNone/>
              <a:defRPr/>
            </a:pPr>
            <a:r>
              <a:rPr lang="en-GB" altLang="en-US" sz="2800" b="1" dirty="0">
                <a:solidFill>
                  <a:srgbClr val="002060"/>
                </a:solidFill>
                <a:latin typeface="Arial" panose="020B0604020202020204" pitchFamily="34" charset="0"/>
                <a:cs typeface="Arial" panose="020B0604020202020204" pitchFamily="34" charset="0"/>
              </a:rPr>
              <a:t>What are you now going to do as a result of what we have covered today?</a:t>
            </a:r>
          </a:p>
          <a:p>
            <a:pPr eaLnBrk="1" hangingPunct="1">
              <a:lnSpc>
                <a:spcPct val="150000"/>
              </a:lnSpc>
              <a:spcBef>
                <a:spcPct val="0"/>
              </a:spcBef>
              <a:buFontTx/>
              <a:buNone/>
              <a:defRPr/>
            </a:pPr>
            <a:endParaRPr lang="en-GB" altLang="en-US" sz="2400" b="1" dirty="0">
              <a:solidFill>
                <a:srgbClr val="002060"/>
              </a:solidFill>
              <a:latin typeface="Arial" panose="020B0604020202020204" pitchFamily="34" charset="0"/>
              <a:cs typeface="Arial" panose="020B0604020202020204" pitchFamily="34" charset="0"/>
            </a:endParaRPr>
          </a:p>
          <a:p>
            <a:pPr eaLnBrk="1" hangingPunct="1">
              <a:lnSpc>
                <a:spcPct val="150000"/>
              </a:lnSpc>
              <a:spcBef>
                <a:spcPct val="0"/>
              </a:spcBef>
              <a:buFontTx/>
              <a:buNone/>
              <a:defRPr/>
            </a:pPr>
            <a:endParaRPr lang="en-GB" altLang="en-US" sz="2400" b="1" dirty="0">
              <a:solidFill>
                <a:srgbClr val="000099"/>
              </a:solidFill>
              <a:latin typeface="Arial" panose="020B0604020202020204" pitchFamily="34" charset="0"/>
              <a:cs typeface="Arial" panose="020B0604020202020204" pitchFamily="34" charset="0"/>
            </a:endParaRPr>
          </a:p>
          <a:p>
            <a:pPr eaLnBrk="1" hangingPunct="1">
              <a:lnSpc>
                <a:spcPct val="150000"/>
              </a:lnSpc>
              <a:spcBef>
                <a:spcPct val="0"/>
              </a:spcBef>
              <a:buFontTx/>
              <a:buNone/>
              <a:defRPr/>
            </a:pPr>
            <a:endParaRPr lang="en-GB" altLang="en-US" sz="2400" b="1" dirty="0">
              <a:solidFill>
                <a:srgbClr val="000099"/>
              </a:solidFill>
              <a:latin typeface="Arial" panose="020B0604020202020204" pitchFamily="34" charset="0"/>
              <a:cs typeface="Arial" panose="020B0604020202020204" pitchFamily="34" charset="0"/>
            </a:endParaRPr>
          </a:p>
        </p:txBody>
      </p:sp>
      <p:pic>
        <p:nvPicPr>
          <p:cNvPr id="96259" name="Picture 2" descr="Image result for diverse cymru logo">
            <a:hlinkClick r:id="rId3"/>
            <a:extLst>
              <a:ext uri="{FF2B5EF4-FFF2-40B4-BE49-F238E27FC236}">
                <a16:creationId xmlns:a16="http://schemas.microsoft.com/office/drawing/2014/main" id="{5DB31A8D-F20A-43E6-A976-09183BFA1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138113"/>
            <a:ext cx="13557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a:extLst>
              <a:ext uri="{FF2B5EF4-FFF2-40B4-BE49-F238E27FC236}">
                <a16:creationId xmlns:a16="http://schemas.microsoft.com/office/drawing/2014/main" id="{B329444F-F1F9-4010-8C9F-23FFF371034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96261" name="Picture 3" descr="Week 7: The Next Steps | Startups Magazine">
            <a:extLst>
              <a:ext uri="{FF2B5EF4-FFF2-40B4-BE49-F238E27FC236}">
                <a16:creationId xmlns:a16="http://schemas.microsoft.com/office/drawing/2014/main" id="{A258CC5C-11E0-42A9-BE71-2B05E57C7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662" y="4551252"/>
            <a:ext cx="4123770" cy="233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3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AAD5-245F-4386-BD4D-A28546945193}"/>
              </a:ext>
            </a:extLst>
          </p:cNvPr>
          <p:cNvSpPr>
            <a:spLocks noGrp="1"/>
          </p:cNvSpPr>
          <p:nvPr>
            <p:ph type="title"/>
          </p:nvPr>
        </p:nvSpPr>
        <p:spPr>
          <a:xfrm>
            <a:off x="18688" y="-171400"/>
            <a:ext cx="8229600" cy="1152128"/>
          </a:xfrm>
        </p:spPr>
        <p:txBody>
          <a:bodyPr/>
          <a:lstStyle/>
          <a:p>
            <a:r>
              <a:rPr lang="en-GB" altLang="en-US" sz="2800" b="1">
                <a:solidFill>
                  <a:srgbClr val="002060"/>
                </a:solidFill>
                <a:latin typeface="+mn-lt"/>
              </a:rPr>
              <a:t>How the Scheme Works </a:t>
            </a:r>
            <a:br>
              <a:rPr lang="en-GB" altLang="en-US" sz="2800" b="1">
                <a:solidFill>
                  <a:srgbClr val="002060"/>
                </a:solidFill>
                <a:latin typeface="+mn-lt"/>
              </a:rPr>
            </a:br>
            <a:r>
              <a:rPr lang="en-GB" altLang="en-US" sz="2800" b="1">
                <a:latin typeface="+mn-lt"/>
                <a:cs typeface="Arial" panose="020B0604020202020204" pitchFamily="34" charset="0"/>
              </a:rPr>
              <a:t>Self Assessment  Process Outline </a:t>
            </a:r>
            <a:endParaRPr lang="en-GB" sz="2800" dirty="0"/>
          </a:p>
        </p:txBody>
      </p:sp>
      <p:graphicFrame>
        <p:nvGraphicFramePr>
          <p:cNvPr id="24" name="Table 23">
            <a:extLst>
              <a:ext uri="{FF2B5EF4-FFF2-40B4-BE49-F238E27FC236}">
                <a16:creationId xmlns:a16="http://schemas.microsoft.com/office/drawing/2014/main" id="{D6EEF297-5648-40F6-8A04-ECE363B1D537}"/>
              </a:ext>
            </a:extLst>
          </p:cNvPr>
          <p:cNvGraphicFramePr>
            <a:graphicFrameLocks noGrp="1"/>
          </p:cNvGraphicFramePr>
          <p:nvPr>
            <p:extLst>
              <p:ext uri="{D42A27DB-BD31-4B8C-83A1-F6EECF244321}">
                <p14:modId xmlns:p14="http://schemas.microsoft.com/office/powerpoint/2010/main" val="4209989375"/>
              </p:ext>
            </p:extLst>
          </p:nvPr>
        </p:nvGraphicFramePr>
        <p:xfrm>
          <a:off x="918612" y="836712"/>
          <a:ext cx="7848872" cy="5814201"/>
        </p:xfrm>
        <a:graphic>
          <a:graphicData uri="http://schemas.openxmlformats.org/drawingml/2006/table">
            <a:tbl>
              <a:tblPr firstRow="1" firstCol="1" bandRow="1">
                <a:tableStyleId>{3C2FFA5D-87B4-456A-9821-1D502468CF0F}</a:tableStyleId>
              </a:tblPr>
              <a:tblGrid>
                <a:gridCol w="360040">
                  <a:extLst>
                    <a:ext uri="{9D8B030D-6E8A-4147-A177-3AD203B41FA5}">
                      <a16:colId xmlns:a16="http://schemas.microsoft.com/office/drawing/2014/main" val="123749825"/>
                    </a:ext>
                  </a:extLst>
                </a:gridCol>
                <a:gridCol w="7488832">
                  <a:extLst>
                    <a:ext uri="{9D8B030D-6E8A-4147-A177-3AD203B41FA5}">
                      <a16:colId xmlns:a16="http://schemas.microsoft.com/office/drawing/2014/main" val="1225196812"/>
                    </a:ext>
                  </a:extLst>
                </a:gridCol>
              </a:tblGrid>
              <a:tr h="145698">
                <a:tc>
                  <a:txBody>
                    <a:bodyPr/>
                    <a:lstStyle/>
                    <a:p>
                      <a:pPr marL="0" lvl="0" indent="0">
                        <a:lnSpc>
                          <a:spcPct val="107000"/>
                        </a:lnSpc>
                        <a:spcAft>
                          <a:spcPts val="800"/>
                        </a:spcAft>
                        <a:buFont typeface="+mj-lt"/>
                        <a:buNone/>
                      </a:pPr>
                      <a:r>
                        <a:rPr lang="en-GB" sz="1300" b="1" dirty="0">
                          <a:solidFill>
                            <a:schemeClr val="tx1"/>
                          </a:solidFill>
                          <a:effectLst/>
                        </a:rPr>
                        <a:t>1.</a:t>
                      </a:r>
                      <a:endParaRPr lang="en-GB" sz="13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Either Way Initial Contact  </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814824997"/>
                  </a:ext>
                </a:extLst>
              </a:tr>
              <a:tr h="214342">
                <a:tc>
                  <a:txBody>
                    <a:bodyPr/>
                    <a:lstStyle/>
                    <a:p>
                      <a:pPr marL="0" lvl="0" indent="0">
                        <a:lnSpc>
                          <a:spcPct val="107000"/>
                        </a:lnSpc>
                        <a:spcAft>
                          <a:spcPts val="800"/>
                        </a:spcAft>
                        <a:buFont typeface="+mj-lt"/>
                        <a:buNone/>
                      </a:pPr>
                      <a:r>
                        <a:rPr lang="en-GB" sz="1300" b="1" dirty="0">
                          <a:solidFill>
                            <a:schemeClr val="tx1"/>
                          </a:solidFill>
                          <a:effectLst/>
                        </a:rPr>
                        <a:t>2.</a:t>
                      </a:r>
                      <a:endParaRPr lang="en-GB" sz="13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Formal or informal  contact prior to initial  discussions  between Diverse Cymru (DC)  and  interested parties</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1550145781"/>
                  </a:ext>
                </a:extLst>
              </a:tr>
              <a:tr h="145698">
                <a:tc>
                  <a:txBody>
                    <a:bodyPr/>
                    <a:lstStyle/>
                    <a:p>
                      <a:pPr marL="0" lvl="0" indent="0">
                        <a:lnSpc>
                          <a:spcPct val="107000"/>
                        </a:lnSpc>
                        <a:spcAft>
                          <a:spcPts val="800"/>
                        </a:spcAft>
                        <a:buFont typeface="+mj-lt"/>
                        <a:buNone/>
                      </a:pPr>
                      <a:r>
                        <a:rPr lang="en-GB" sz="1300" b="1" dirty="0">
                          <a:solidFill>
                            <a:schemeClr val="tx1"/>
                          </a:solidFill>
                          <a:effectLst/>
                        </a:rPr>
                        <a:t>3.</a:t>
                      </a:r>
                      <a:endParaRPr lang="en-GB" sz="13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Initial Discussion</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609976599"/>
                  </a:ext>
                </a:extLst>
              </a:tr>
              <a:tr h="214342">
                <a:tc>
                  <a:txBody>
                    <a:bodyPr/>
                    <a:lstStyle/>
                    <a:p>
                      <a:pPr marL="0" lvl="0" indent="0">
                        <a:lnSpc>
                          <a:spcPct val="107000"/>
                        </a:lnSpc>
                        <a:spcAft>
                          <a:spcPts val="800"/>
                        </a:spcAft>
                        <a:buFont typeface="+mj-lt"/>
                        <a:buNone/>
                      </a:pPr>
                      <a:r>
                        <a:rPr lang="en-GB" sz="1400" b="1" dirty="0">
                          <a:solidFill>
                            <a:schemeClr val="tx1"/>
                          </a:solidFill>
                          <a:effectLst/>
                        </a:rPr>
                        <a:t>4.</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Face to face or telephone  discussions between DC and potential participants providing  general overview and explanation of the scheme</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107869885"/>
                  </a:ext>
                </a:extLst>
              </a:tr>
              <a:tr h="145698">
                <a:tc>
                  <a:txBody>
                    <a:bodyPr/>
                    <a:lstStyle/>
                    <a:p>
                      <a:pPr marL="0" lvl="0" indent="0">
                        <a:lnSpc>
                          <a:spcPct val="107000"/>
                        </a:lnSpc>
                        <a:spcAft>
                          <a:spcPts val="800"/>
                        </a:spcAft>
                        <a:buFont typeface="+mj-lt"/>
                        <a:buNone/>
                      </a:pPr>
                      <a:r>
                        <a:rPr lang="en-GB" sz="1400" b="1" dirty="0">
                          <a:solidFill>
                            <a:schemeClr val="tx1"/>
                          </a:solidFill>
                          <a:effectLst/>
                        </a:rPr>
                        <a:t>5.</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Meeting with LEADS</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131142474"/>
                  </a:ext>
                </a:extLst>
              </a:tr>
              <a:tr h="358358">
                <a:tc>
                  <a:txBody>
                    <a:bodyPr/>
                    <a:lstStyle/>
                    <a:p>
                      <a:pPr marL="0" lvl="0" indent="0">
                        <a:lnSpc>
                          <a:spcPct val="107000"/>
                        </a:lnSpc>
                        <a:spcAft>
                          <a:spcPts val="800"/>
                        </a:spcAft>
                        <a:buFont typeface="+mj-lt"/>
                        <a:buNone/>
                      </a:pPr>
                      <a:r>
                        <a:rPr lang="en-GB" sz="1400" b="1" dirty="0">
                          <a:solidFill>
                            <a:schemeClr val="tx1"/>
                          </a:solidFill>
                          <a:effectLst/>
                        </a:rPr>
                        <a:t>6.</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Detailed face to face discussion with identified lead individuals . Discussions to include in-depth explanation of the process, evidence template, participant requirements , completion of registration document, and start date –  Agree Awareness Raising  Training Dates </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2847491099"/>
                  </a:ext>
                </a:extLst>
              </a:tr>
              <a:tr h="288050">
                <a:tc>
                  <a:txBody>
                    <a:bodyPr/>
                    <a:lstStyle/>
                    <a:p>
                      <a:pPr marL="0" lvl="0" indent="0">
                        <a:lnSpc>
                          <a:spcPct val="107000"/>
                        </a:lnSpc>
                        <a:spcAft>
                          <a:spcPts val="800"/>
                        </a:spcAft>
                        <a:buFont typeface="+mj-lt"/>
                        <a:buNone/>
                      </a:pPr>
                      <a:r>
                        <a:rPr lang="en-GB" sz="1400" b="1" dirty="0">
                          <a:solidFill>
                            <a:schemeClr val="tx1"/>
                          </a:solidFill>
                          <a:effectLst/>
                        </a:rPr>
                        <a:t>7.</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Receive Signed Registration Document and Payment Participant Assigned  certification process ID by DC</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131568734"/>
                  </a:ext>
                </a:extLst>
              </a:tr>
              <a:tr h="216006">
                <a:tc>
                  <a:txBody>
                    <a:bodyPr/>
                    <a:lstStyle/>
                    <a:p>
                      <a:pPr marL="0" lvl="0" indent="0">
                        <a:lnSpc>
                          <a:spcPct val="107000"/>
                        </a:lnSpc>
                        <a:spcAft>
                          <a:spcPts val="800"/>
                        </a:spcAft>
                        <a:buFont typeface="+mj-lt"/>
                        <a:buNone/>
                      </a:pPr>
                      <a:r>
                        <a:rPr lang="en-GB" sz="1400" b="1" dirty="0">
                          <a:solidFill>
                            <a:schemeClr val="tx1"/>
                          </a:solidFill>
                          <a:effectLst/>
                        </a:rPr>
                        <a:t>8.</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All relevant documents  including self assessment document made available to participants</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321030248"/>
                  </a:ext>
                </a:extLst>
              </a:tr>
              <a:tr h="145698">
                <a:tc>
                  <a:txBody>
                    <a:bodyPr/>
                    <a:lstStyle/>
                    <a:p>
                      <a:pPr marL="0" lvl="0" indent="0">
                        <a:lnSpc>
                          <a:spcPct val="107000"/>
                        </a:lnSpc>
                        <a:spcAft>
                          <a:spcPts val="800"/>
                        </a:spcAft>
                        <a:buFont typeface="+mj-lt"/>
                        <a:buNone/>
                      </a:pPr>
                      <a:r>
                        <a:rPr lang="en-GB" sz="1400" b="1" dirty="0">
                          <a:solidFill>
                            <a:schemeClr val="tx1"/>
                          </a:solidFill>
                          <a:effectLst/>
                        </a:rPr>
                        <a:t>9.</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 Date of  first  support visit arranged</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594305921"/>
                  </a:ext>
                </a:extLst>
              </a:tr>
              <a:tr h="145698">
                <a:tc>
                  <a:txBody>
                    <a:bodyPr/>
                    <a:lstStyle/>
                    <a:p>
                      <a:pPr marL="0" lvl="0" indent="0">
                        <a:lnSpc>
                          <a:spcPct val="107000"/>
                        </a:lnSpc>
                        <a:spcAft>
                          <a:spcPts val="800"/>
                        </a:spcAft>
                        <a:buFont typeface="+mj-lt"/>
                        <a:buNone/>
                      </a:pPr>
                      <a:r>
                        <a:rPr lang="en-GB" sz="1400" b="1" dirty="0">
                          <a:solidFill>
                            <a:schemeClr val="tx1"/>
                          </a:solidFill>
                          <a:effectLst/>
                        </a:rPr>
                        <a:t>10.</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Thereafter Meetings / discussions  at least  every 2 months</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749015198"/>
                  </a:ext>
                </a:extLst>
              </a:tr>
              <a:tr h="212660">
                <a:tc>
                  <a:txBody>
                    <a:bodyPr/>
                    <a:lstStyle/>
                    <a:p>
                      <a:pPr marL="0" lvl="0" indent="0">
                        <a:lnSpc>
                          <a:spcPct val="107000"/>
                        </a:lnSpc>
                        <a:spcAft>
                          <a:spcPts val="800"/>
                        </a:spcAft>
                        <a:buFont typeface="+mj-lt"/>
                        <a:buNone/>
                      </a:pPr>
                      <a:r>
                        <a:rPr lang="en-GB" sz="1400" b="1" dirty="0">
                          <a:solidFill>
                            <a:schemeClr val="tx1"/>
                          </a:solidFill>
                          <a:effectLst/>
                        </a:rPr>
                        <a:t>11.</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Support meetings /discussions  to be held on a regular basis to assist with self assessment completion and evidence gathering</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5959959"/>
                  </a:ext>
                </a:extLst>
              </a:tr>
              <a:tr h="216024">
                <a:tc>
                  <a:txBody>
                    <a:bodyPr/>
                    <a:lstStyle/>
                    <a:p>
                      <a:pPr marL="0" lvl="0" indent="0">
                        <a:lnSpc>
                          <a:spcPct val="107000"/>
                        </a:lnSpc>
                        <a:spcAft>
                          <a:spcPts val="800"/>
                        </a:spcAft>
                        <a:buFont typeface="+mj-lt"/>
                        <a:buNone/>
                      </a:pPr>
                      <a:r>
                        <a:rPr lang="en-GB" sz="1400" b="1" dirty="0">
                          <a:solidFill>
                            <a:schemeClr val="tx1"/>
                          </a:solidFill>
                          <a:effectLst/>
                        </a:rPr>
                        <a:t>12.</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DC Receive Completed Assessment Docs - Completed self assessment  document sent to DC by Participant</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1655956994"/>
                  </a:ext>
                </a:extLst>
              </a:tr>
              <a:tr h="144016">
                <a:tc>
                  <a:txBody>
                    <a:bodyPr/>
                    <a:lstStyle/>
                    <a:p>
                      <a:pPr marL="0" lvl="0" indent="0">
                        <a:lnSpc>
                          <a:spcPct val="107000"/>
                        </a:lnSpc>
                        <a:spcAft>
                          <a:spcPts val="800"/>
                        </a:spcAft>
                        <a:buFont typeface="+mj-lt"/>
                        <a:buNone/>
                      </a:pPr>
                      <a:r>
                        <a:rPr lang="en-GB" sz="1400" b="1" dirty="0">
                          <a:solidFill>
                            <a:schemeClr val="tx1"/>
                          </a:solidFill>
                          <a:effectLst/>
                        </a:rPr>
                        <a:t>13.</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DC undertake initial Assessment - Date agreed for assessment visit if necessary</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405007185"/>
                  </a:ext>
                </a:extLst>
              </a:tr>
              <a:tr h="145698">
                <a:tc>
                  <a:txBody>
                    <a:bodyPr/>
                    <a:lstStyle/>
                    <a:p>
                      <a:pPr marL="0" lvl="0" indent="0">
                        <a:lnSpc>
                          <a:spcPct val="107000"/>
                        </a:lnSpc>
                        <a:spcAft>
                          <a:spcPts val="800"/>
                        </a:spcAft>
                        <a:buFont typeface="+mj-lt"/>
                        <a:buNone/>
                      </a:pPr>
                      <a:r>
                        <a:rPr lang="en-GB" sz="1400" b="1" dirty="0">
                          <a:solidFill>
                            <a:schemeClr val="tx1"/>
                          </a:solidFill>
                          <a:effectLst/>
                        </a:rPr>
                        <a:t>14.</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DC Undertake Final Assessment</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745090371"/>
                  </a:ext>
                </a:extLst>
              </a:tr>
              <a:tr h="214342">
                <a:tc>
                  <a:txBody>
                    <a:bodyPr/>
                    <a:lstStyle/>
                    <a:p>
                      <a:pPr marL="0" lvl="0" indent="0">
                        <a:lnSpc>
                          <a:spcPct val="107000"/>
                        </a:lnSpc>
                        <a:spcAft>
                          <a:spcPts val="800"/>
                        </a:spcAft>
                        <a:buFont typeface="+mj-lt"/>
                        <a:buNone/>
                      </a:pPr>
                      <a:r>
                        <a:rPr lang="en-GB" sz="1400" b="1" dirty="0">
                          <a:solidFill>
                            <a:schemeClr val="tx1"/>
                          </a:solidFill>
                          <a:effectLst/>
                        </a:rPr>
                        <a:t>15.</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Analysis report produced by DC for UK Investor in Equality and Diversity (</a:t>
                      </a:r>
                      <a:r>
                        <a:rPr lang="en-GB" sz="1300" b="1" dirty="0" err="1">
                          <a:solidFill>
                            <a:srgbClr val="000000"/>
                          </a:solidFill>
                          <a:effectLst/>
                        </a:rPr>
                        <a:t>UKIED</a:t>
                      </a:r>
                      <a:r>
                        <a:rPr lang="en-GB" sz="1300" b="1" dirty="0">
                          <a:solidFill>
                            <a:srgbClr val="000000"/>
                          </a:solidFill>
                          <a:effectLst/>
                        </a:rPr>
                        <a:t>) process verification</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3196187868"/>
                  </a:ext>
                </a:extLst>
              </a:tr>
              <a:tr h="145698">
                <a:tc>
                  <a:txBody>
                    <a:bodyPr/>
                    <a:lstStyle/>
                    <a:p>
                      <a:pPr marL="0" lvl="0" indent="0">
                        <a:lnSpc>
                          <a:spcPct val="107000"/>
                        </a:lnSpc>
                        <a:spcAft>
                          <a:spcPts val="800"/>
                        </a:spcAft>
                        <a:buFont typeface="+mj-lt"/>
                        <a:buNone/>
                      </a:pPr>
                      <a:r>
                        <a:rPr lang="en-GB" sz="1400" b="1" dirty="0">
                          <a:solidFill>
                            <a:schemeClr val="tx1"/>
                          </a:solidFill>
                          <a:effectLst/>
                        </a:rPr>
                        <a:t>16.</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err="1">
                          <a:solidFill>
                            <a:srgbClr val="000000"/>
                          </a:solidFill>
                          <a:effectLst/>
                        </a:rPr>
                        <a:t>UKIED</a:t>
                      </a:r>
                      <a:r>
                        <a:rPr lang="en-GB" sz="1300" b="1" dirty="0">
                          <a:solidFill>
                            <a:srgbClr val="000000"/>
                          </a:solidFill>
                          <a:effectLst/>
                        </a:rPr>
                        <a:t> External Verification and Recognition</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4210406219"/>
                  </a:ext>
                </a:extLst>
              </a:tr>
              <a:tr h="142334">
                <a:tc>
                  <a:txBody>
                    <a:bodyPr/>
                    <a:lstStyle/>
                    <a:p>
                      <a:pPr marL="0" lvl="0" indent="0">
                        <a:lnSpc>
                          <a:spcPct val="107000"/>
                        </a:lnSpc>
                        <a:spcAft>
                          <a:spcPts val="800"/>
                        </a:spcAft>
                        <a:buFont typeface="+mj-lt"/>
                        <a:buNone/>
                      </a:pPr>
                      <a:r>
                        <a:rPr lang="en-GB" sz="1400" b="1" dirty="0">
                          <a:solidFill>
                            <a:schemeClr val="tx1"/>
                          </a:solidFill>
                          <a:effectLst/>
                        </a:rPr>
                        <a:t>17.</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err="1">
                          <a:solidFill>
                            <a:srgbClr val="000000"/>
                          </a:solidFill>
                          <a:effectLst/>
                        </a:rPr>
                        <a:t>UKIED</a:t>
                      </a:r>
                      <a:r>
                        <a:rPr lang="en-GB" sz="1300" b="1" dirty="0">
                          <a:solidFill>
                            <a:srgbClr val="000000"/>
                          </a:solidFill>
                          <a:effectLst/>
                        </a:rPr>
                        <a:t> consider report and verify  certification level, and send  results and recognition certificate to DC</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210691638"/>
                  </a:ext>
                </a:extLst>
              </a:tr>
              <a:tr h="145698">
                <a:tc>
                  <a:txBody>
                    <a:bodyPr/>
                    <a:lstStyle/>
                    <a:p>
                      <a:pPr marL="0" lvl="0" indent="0">
                        <a:lnSpc>
                          <a:spcPct val="107000"/>
                        </a:lnSpc>
                        <a:spcAft>
                          <a:spcPts val="800"/>
                        </a:spcAft>
                        <a:buFont typeface="+mj-lt"/>
                        <a:buNone/>
                      </a:pPr>
                      <a:r>
                        <a:rPr lang="en-GB" sz="1400" b="1" dirty="0">
                          <a:solidFill>
                            <a:schemeClr val="tx1"/>
                          </a:solidFill>
                          <a:effectLst/>
                        </a:rPr>
                        <a:t>18.</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Results and feedback</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182652915"/>
                  </a:ext>
                </a:extLst>
              </a:tr>
              <a:tr h="142334">
                <a:tc>
                  <a:txBody>
                    <a:bodyPr/>
                    <a:lstStyle/>
                    <a:p>
                      <a:pPr marL="0" lvl="0" indent="0">
                        <a:lnSpc>
                          <a:spcPct val="107000"/>
                        </a:lnSpc>
                        <a:spcAft>
                          <a:spcPts val="800"/>
                        </a:spcAft>
                        <a:buFont typeface="+mj-lt"/>
                        <a:buNone/>
                      </a:pPr>
                      <a:r>
                        <a:rPr lang="en-GB" sz="1400" b="1" dirty="0">
                          <a:solidFill>
                            <a:schemeClr val="tx1"/>
                          </a:solidFill>
                          <a:effectLst/>
                        </a:rPr>
                        <a:t>19.</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DC advise participants of  agreed certification level and provide  certificate and feedback</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2446874591"/>
                  </a:ext>
                </a:extLst>
              </a:tr>
              <a:tr h="145698">
                <a:tc>
                  <a:txBody>
                    <a:bodyPr/>
                    <a:lstStyle/>
                    <a:p>
                      <a:pPr marL="0" lvl="0" indent="0">
                        <a:lnSpc>
                          <a:spcPct val="107000"/>
                        </a:lnSpc>
                        <a:spcAft>
                          <a:spcPts val="800"/>
                        </a:spcAft>
                        <a:buFont typeface="+mj-lt"/>
                        <a:buNone/>
                      </a:pPr>
                      <a:r>
                        <a:rPr lang="en-GB" sz="1400" b="1" dirty="0">
                          <a:solidFill>
                            <a:schemeClr val="tx1"/>
                          </a:solidFill>
                          <a:effectLst/>
                        </a:rPr>
                        <a:t>20.</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Ongoing Monitoring</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1607950940"/>
                  </a:ext>
                </a:extLst>
              </a:tr>
              <a:tr h="0">
                <a:tc>
                  <a:txBody>
                    <a:bodyPr/>
                    <a:lstStyle/>
                    <a:p>
                      <a:pPr marL="0" lvl="0" indent="0">
                        <a:lnSpc>
                          <a:spcPct val="107000"/>
                        </a:lnSpc>
                        <a:spcAft>
                          <a:spcPts val="800"/>
                        </a:spcAft>
                        <a:buFont typeface="+mj-lt"/>
                        <a:buNone/>
                      </a:pPr>
                      <a:r>
                        <a:rPr lang="en-GB" sz="1400" b="1" dirty="0">
                          <a:solidFill>
                            <a:schemeClr val="tx1"/>
                          </a:solidFill>
                          <a:effectLst/>
                        </a:rPr>
                        <a:t>21.</a:t>
                      </a:r>
                      <a:endParaRPr lang="en-GB" sz="1400" b="1" dirty="0">
                        <a:solidFill>
                          <a:schemeClr val="tx1"/>
                        </a:solidFill>
                        <a:effectLst/>
                        <a:latin typeface="+mn-lt"/>
                        <a:ea typeface="Calibri" panose="020F0502020204030204" pitchFamily="34" charset="0"/>
                      </a:endParaRPr>
                    </a:p>
                  </a:txBody>
                  <a:tcPr marL="37277" marR="37277" marT="0" marB="0"/>
                </a:tc>
                <a:tc>
                  <a:txBody>
                    <a:bodyPr/>
                    <a:lstStyle/>
                    <a:p>
                      <a:pPr marL="228600" algn="l">
                        <a:lnSpc>
                          <a:spcPct val="107000"/>
                        </a:lnSpc>
                        <a:spcAft>
                          <a:spcPts val="800"/>
                        </a:spcAft>
                      </a:pPr>
                      <a:r>
                        <a:rPr lang="en-GB" sz="1300" b="1" dirty="0">
                          <a:solidFill>
                            <a:srgbClr val="000000"/>
                          </a:solidFill>
                          <a:effectLst/>
                        </a:rPr>
                        <a:t>Reassessment and Revalidation takes place over an agreed time frame and frequency</a:t>
                      </a:r>
                      <a:endParaRPr lang="en-GB" sz="1300" b="1" dirty="0">
                        <a:solidFill>
                          <a:srgbClr val="000000"/>
                        </a:solidFill>
                        <a:effectLst/>
                        <a:latin typeface="+mn-lt"/>
                        <a:ea typeface="Calibri" panose="020F0502020204030204" pitchFamily="34" charset="0"/>
                      </a:endParaRPr>
                    </a:p>
                  </a:txBody>
                  <a:tcPr marL="37277" marR="37277" marT="0" marB="0"/>
                </a:tc>
                <a:extLst>
                  <a:ext uri="{0D108BD9-81ED-4DB2-BD59-A6C34878D82A}">
                    <a16:rowId xmlns:a16="http://schemas.microsoft.com/office/drawing/2014/main" val="2128720095"/>
                  </a:ext>
                </a:extLst>
              </a:tr>
            </a:tbl>
          </a:graphicData>
        </a:graphic>
      </p:graphicFrame>
    </p:spTree>
    <p:extLst>
      <p:ext uri="{BB962C8B-B14F-4D97-AF65-F5344CB8AC3E}">
        <p14:creationId xmlns:p14="http://schemas.microsoft.com/office/powerpoint/2010/main" val="46851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Image result for diverse cymru logo">
            <a:hlinkClick r:id="rId3"/>
            <a:extLst>
              <a:ext uri="{FF2B5EF4-FFF2-40B4-BE49-F238E27FC236}">
                <a16:creationId xmlns:a16="http://schemas.microsoft.com/office/drawing/2014/main" id="{A9899CDC-DF83-4533-954D-B1E971595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0"/>
            <a:ext cx="18510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9" name="Rectangle 1">
            <a:extLst>
              <a:ext uri="{FF2B5EF4-FFF2-40B4-BE49-F238E27FC236}">
                <a16:creationId xmlns:a16="http://schemas.microsoft.com/office/drawing/2014/main" id="{7FD9A187-D487-4848-B647-0F86AF1A73CF}"/>
              </a:ext>
            </a:extLst>
          </p:cNvPr>
          <p:cNvSpPr>
            <a:spLocks noChangeArrowheads="1"/>
          </p:cNvSpPr>
          <p:nvPr/>
        </p:nvSpPr>
        <p:spPr bwMode="auto">
          <a:xfrm>
            <a:off x="468313" y="125413"/>
            <a:ext cx="6696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0000CC"/>
                </a:solidFill>
                <a:latin typeface="Arial" panose="020B0604020202020204" pitchFamily="34" charset="0"/>
              </a:rPr>
              <a:t>Certification Scheme Assessment Areas and Assessment levels </a:t>
            </a:r>
          </a:p>
        </p:txBody>
      </p:sp>
      <p:pic>
        <p:nvPicPr>
          <p:cNvPr id="5" name="Picture 4">
            <a:extLst>
              <a:ext uri="{FF2B5EF4-FFF2-40B4-BE49-F238E27FC236}">
                <a16:creationId xmlns:a16="http://schemas.microsoft.com/office/drawing/2014/main" id="{7E346587-3C11-496F-8765-09BFFBC25B57}"/>
              </a:ext>
            </a:extLst>
          </p:cNvPr>
          <p:cNvPicPr>
            <a:picLocks noChangeAspect="1"/>
          </p:cNvPicPr>
          <p:nvPr/>
        </p:nvPicPr>
        <p:blipFill>
          <a:blip r:embed="rId5"/>
          <a:stretch>
            <a:fillRect/>
          </a:stretch>
        </p:blipFill>
        <p:spPr>
          <a:xfrm>
            <a:off x="343208" y="746126"/>
            <a:ext cx="8640961" cy="5981545"/>
          </a:xfrm>
          <a:prstGeom prst="rect">
            <a:avLst/>
          </a:prstGeom>
        </p:spPr>
      </p:pic>
    </p:spTree>
    <p:extLst>
      <p:ext uri="{BB962C8B-B14F-4D97-AF65-F5344CB8AC3E}">
        <p14:creationId xmlns:p14="http://schemas.microsoft.com/office/powerpoint/2010/main" val="154166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BA14B66-5E43-4101-B107-112D155A9693}"/>
              </a:ext>
            </a:extLst>
          </p:cNvPr>
          <p:cNvSpPr txBox="1">
            <a:spLocks noChangeArrowheads="1"/>
          </p:cNvSpPr>
          <p:nvPr/>
        </p:nvSpPr>
        <p:spPr bwMode="auto">
          <a:xfrm>
            <a:off x="182720" y="6573226"/>
            <a:ext cx="1776413" cy="288925"/>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rPr>
              <a:t>0810202101CW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F05B2987-C09E-4BFC-A984-5C2673688055}"/>
              </a:ext>
            </a:extLst>
          </p:cNvPr>
          <p:cNvSpPr txBox="1">
            <a:spLocks noChangeArrowheads="1"/>
          </p:cNvSpPr>
          <p:nvPr/>
        </p:nvSpPr>
        <p:spPr bwMode="auto">
          <a:xfrm>
            <a:off x="5909252" y="6434622"/>
            <a:ext cx="2800467" cy="474132"/>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8 October 2021 - 8 October 2023</a:t>
            </a:r>
            <a:endParaRPr kumimoji="0" lang="en-US" alt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B7D78B0C-B2A0-4A11-ADE6-9169C501BC15}"/>
              </a:ext>
            </a:extLst>
          </p:cNvPr>
          <p:cNvGrpSpPr>
            <a:grpSpLocks/>
          </p:cNvGrpSpPr>
          <p:nvPr/>
        </p:nvGrpSpPr>
        <p:grpSpPr bwMode="auto">
          <a:xfrm>
            <a:off x="1441170" y="5465285"/>
            <a:ext cx="3845560" cy="1174750"/>
            <a:chOff x="1070580" y="1138712"/>
            <a:chExt cx="38456" cy="11750"/>
          </a:xfrm>
        </p:grpSpPr>
        <p:grpSp>
          <p:nvGrpSpPr>
            <p:cNvPr id="10" name="Group 9">
              <a:extLst>
                <a:ext uri="{FF2B5EF4-FFF2-40B4-BE49-F238E27FC236}">
                  <a16:creationId xmlns:a16="http://schemas.microsoft.com/office/drawing/2014/main" id="{6503F319-7650-461B-A707-DB73785DF611}"/>
                </a:ext>
              </a:extLst>
            </p:cNvPr>
            <p:cNvGrpSpPr>
              <a:grpSpLocks/>
            </p:cNvGrpSpPr>
            <p:nvPr/>
          </p:nvGrpSpPr>
          <p:grpSpPr bwMode="auto">
            <a:xfrm>
              <a:off x="1072535" y="1140227"/>
              <a:ext cx="34547" cy="8721"/>
              <a:chOff x="1079983" y="1124806"/>
              <a:chExt cx="34547" cy="8720"/>
            </a:xfrm>
          </p:grpSpPr>
          <p:sp>
            <p:nvSpPr>
              <p:cNvPr id="12" name="Text Box 5">
                <a:extLst>
                  <a:ext uri="{FF2B5EF4-FFF2-40B4-BE49-F238E27FC236}">
                    <a16:creationId xmlns:a16="http://schemas.microsoft.com/office/drawing/2014/main" id="{5D0AC2BE-FA18-400F-A2A0-58A00B7B95D9}"/>
                  </a:ext>
                </a:extLst>
              </p:cNvPr>
              <p:cNvSpPr txBox="1">
                <a:spLocks noChangeArrowheads="1"/>
              </p:cNvSpPr>
              <p:nvPr/>
            </p:nvSpPr>
            <p:spPr bwMode="auto">
              <a:xfrm>
                <a:off x="1092991" y="1124806"/>
                <a:ext cx="9633" cy="1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8000"/>
                  </a:lnSpc>
                  <a:spcAft>
                    <a:spcPts val="600"/>
                  </a:spcAft>
                </a:pPr>
                <a:r>
                  <a:rPr lang="en-GB" sz="1200" b="1" kern="1400">
                    <a:solidFill>
                      <a:srgbClr val="00401D"/>
                    </a:solidFill>
                    <a:effectLst/>
                    <a:latin typeface="Tahoma" panose="020B0604030504040204" pitchFamily="34" charset="0"/>
                    <a:ea typeface="Times New Roman" panose="02020603050405020304" pitchFamily="18" charset="0"/>
                  </a:rPr>
                  <a:t>Endorsed by </a:t>
                </a:r>
                <a:endParaRPr lang="en-GB" sz="1000" kern="1400">
                  <a:solidFill>
                    <a:srgbClr val="000000"/>
                  </a:solidFill>
                  <a:effectLst/>
                  <a:latin typeface="Calibri" panose="020F0502020204030204" pitchFamily="34" charset="0"/>
                  <a:ea typeface="Times New Roman" panose="02020603050405020304" pitchFamily="18" charset="0"/>
                </a:endParaRPr>
              </a:p>
            </p:txBody>
          </p:sp>
          <p:grpSp>
            <p:nvGrpSpPr>
              <p:cNvPr id="13" name="Group 12">
                <a:extLst>
                  <a:ext uri="{FF2B5EF4-FFF2-40B4-BE49-F238E27FC236}">
                    <a16:creationId xmlns:a16="http://schemas.microsoft.com/office/drawing/2014/main" id="{370428D8-2002-4026-9F70-FB8340B5E430}"/>
                  </a:ext>
                </a:extLst>
              </p:cNvPr>
              <p:cNvGrpSpPr>
                <a:grpSpLocks/>
              </p:cNvGrpSpPr>
              <p:nvPr/>
            </p:nvGrpSpPr>
            <p:grpSpPr bwMode="auto">
              <a:xfrm>
                <a:off x="1094643" y="1127140"/>
                <a:ext cx="6329" cy="6180"/>
                <a:chOff x="1145031" y="1125665"/>
                <a:chExt cx="6614" cy="6614"/>
              </a:xfrm>
            </p:grpSpPr>
            <p:sp>
              <p:nvSpPr>
                <p:cNvPr id="18" name="Rectangle 17">
                  <a:extLst>
                    <a:ext uri="{FF2B5EF4-FFF2-40B4-BE49-F238E27FC236}">
                      <a16:creationId xmlns:a16="http://schemas.microsoft.com/office/drawing/2014/main" id="{76EA058A-C112-48D7-9308-74931F5E4329}"/>
                    </a:ext>
                  </a:extLst>
                </p:cNvPr>
                <p:cNvSpPr>
                  <a:spLocks noChangeArrowheads="1"/>
                </p:cNvSpPr>
                <p:nvPr/>
              </p:nvSpPr>
              <p:spPr bwMode="auto">
                <a:xfrm>
                  <a:off x="1145031" y="1125665"/>
                  <a:ext cx="6615" cy="6615"/>
                </a:xfrm>
                <a:prstGeom prst="rect">
                  <a:avLst/>
                </a:prstGeom>
                <a:solidFill>
                  <a:srgbClr val="FFFFFF"/>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pic>
              <p:nvPicPr>
                <p:cNvPr id="19" name="Picture 18">
                  <a:extLst>
                    <a:ext uri="{FF2B5EF4-FFF2-40B4-BE49-F238E27FC236}">
                      <a16:creationId xmlns:a16="http://schemas.microsoft.com/office/drawing/2014/main" id="{B48F37F1-A48B-4ADC-8163-85756828B6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980" y="1126181"/>
                  <a:ext cx="4716" cy="558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UKIED">
                <a:extLst>
                  <a:ext uri="{FF2B5EF4-FFF2-40B4-BE49-F238E27FC236}">
                    <a16:creationId xmlns:a16="http://schemas.microsoft.com/office/drawing/2014/main" id="{6492A2DA-902A-45CA-8054-C1596C1E03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137" y="1127140"/>
                <a:ext cx="5448" cy="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 name="Text Box 10">
                <a:extLst>
                  <a:ext uri="{FF2B5EF4-FFF2-40B4-BE49-F238E27FC236}">
                    <a16:creationId xmlns:a16="http://schemas.microsoft.com/office/drawing/2014/main" id="{EB2CFCD6-5F02-4C7F-BA8B-53A6C184EC6C}"/>
                  </a:ext>
                </a:extLst>
              </p:cNvPr>
              <p:cNvSpPr txBox="1">
                <a:spLocks noChangeArrowheads="1"/>
              </p:cNvSpPr>
              <p:nvPr/>
            </p:nvSpPr>
            <p:spPr bwMode="auto">
              <a:xfrm>
                <a:off x="1079983" y="1124806"/>
                <a:ext cx="9757" cy="1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8000"/>
                  </a:lnSpc>
                  <a:spcAft>
                    <a:spcPts val="600"/>
                  </a:spcAft>
                </a:pPr>
                <a:r>
                  <a:rPr lang="en-GB" sz="1200" b="1" kern="1400">
                    <a:solidFill>
                      <a:srgbClr val="00401D"/>
                    </a:solidFill>
                    <a:effectLst/>
                    <a:latin typeface="Tahoma" panose="020B0604030504040204" pitchFamily="34" charset="0"/>
                    <a:ea typeface="Times New Roman" panose="02020603050405020304" pitchFamily="18" charset="0"/>
                  </a:rPr>
                  <a:t>Validated by </a:t>
                </a:r>
                <a:endParaRPr lang="en-GB" sz="1000" kern="1400">
                  <a:solidFill>
                    <a:srgbClr val="000000"/>
                  </a:solidFill>
                  <a:effectLst/>
                  <a:latin typeface="Calibri" panose="020F0502020204030204" pitchFamily="34" charset="0"/>
                  <a:ea typeface="Times New Roman" panose="02020603050405020304" pitchFamily="18" charset="0"/>
                </a:endParaRPr>
              </a:p>
            </p:txBody>
          </p:sp>
          <p:pic>
            <p:nvPicPr>
              <p:cNvPr id="16" name="Picture 15">
                <a:extLst>
                  <a:ext uri="{FF2B5EF4-FFF2-40B4-BE49-F238E27FC236}">
                    <a16:creationId xmlns:a16="http://schemas.microsoft.com/office/drawing/2014/main" id="{6031037C-2AC8-4B8A-A759-FA18B9C4A9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8512" r="15427"/>
              <a:stretch>
                <a:fillRect/>
              </a:stretch>
            </p:blipFill>
            <p:spPr bwMode="auto">
              <a:xfrm>
                <a:off x="1106601" y="1127140"/>
                <a:ext cx="7038" cy="59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sp>
            <p:nvSpPr>
              <p:cNvPr id="17" name="Text Box 12">
                <a:extLst>
                  <a:ext uri="{FF2B5EF4-FFF2-40B4-BE49-F238E27FC236}">
                    <a16:creationId xmlns:a16="http://schemas.microsoft.com/office/drawing/2014/main" id="{0DAEBE0F-C548-4868-9A58-7E6F4BD99333}"/>
                  </a:ext>
                </a:extLst>
              </p:cNvPr>
              <p:cNvSpPr txBox="1">
                <a:spLocks noChangeArrowheads="1"/>
              </p:cNvSpPr>
              <p:nvPr/>
            </p:nvSpPr>
            <p:spPr bwMode="auto">
              <a:xfrm>
                <a:off x="1105711" y="1124806"/>
                <a:ext cx="8819" cy="1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8000"/>
                  </a:lnSpc>
                  <a:spcAft>
                    <a:spcPts val="600"/>
                  </a:spcAft>
                </a:pPr>
                <a:r>
                  <a:rPr lang="en-GB" sz="1200" b="1" kern="1400">
                    <a:solidFill>
                      <a:srgbClr val="00401D"/>
                    </a:solidFill>
                    <a:effectLst/>
                    <a:latin typeface="Tahoma" panose="020B0604030504040204" pitchFamily="34" charset="0"/>
                    <a:ea typeface="Times New Roman" panose="02020603050405020304" pitchFamily="18" charset="0"/>
                  </a:rPr>
                  <a:t>Funded by</a:t>
                </a:r>
                <a:endParaRPr lang="en-GB" sz="1000" kern="1400">
                  <a:solidFill>
                    <a:srgbClr val="000000"/>
                  </a:solidFill>
                  <a:effectLst/>
                  <a:latin typeface="Calibri" panose="020F0502020204030204" pitchFamily="34" charset="0"/>
                  <a:ea typeface="Times New Roman" panose="02020603050405020304" pitchFamily="18" charset="0"/>
                </a:endParaRPr>
              </a:p>
            </p:txBody>
          </p:sp>
        </p:grpSp>
        <p:sp>
          <p:nvSpPr>
            <p:cNvPr id="11" name="AutoShape 13">
              <a:extLst>
                <a:ext uri="{FF2B5EF4-FFF2-40B4-BE49-F238E27FC236}">
                  <a16:creationId xmlns:a16="http://schemas.microsoft.com/office/drawing/2014/main" id="{D5C2E840-5321-4983-9770-BC835279FF79}"/>
                </a:ext>
              </a:extLst>
            </p:cNvPr>
            <p:cNvSpPr>
              <a:spLocks noChangeArrowheads="1"/>
            </p:cNvSpPr>
            <p:nvPr/>
          </p:nvSpPr>
          <p:spPr bwMode="auto">
            <a:xfrm>
              <a:off x="1070580" y="1138712"/>
              <a:ext cx="38457" cy="11750"/>
            </a:xfrm>
            <a:prstGeom prst="roundRect">
              <a:avLst>
                <a:gd name="adj" fmla="val 16667"/>
              </a:avLst>
            </a:prstGeom>
            <a:noFill/>
            <a:ln w="3175">
              <a:solidFill>
                <a:srgbClr val="00B05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pic>
        <p:nvPicPr>
          <p:cNvPr id="2054" name="Picture 7" descr="Logo, company name&#10;&#10;Description automatically generated">
            <a:extLst>
              <a:ext uri="{FF2B5EF4-FFF2-40B4-BE49-F238E27FC236}">
                <a16:creationId xmlns:a16="http://schemas.microsoft.com/office/drawing/2014/main" id="{834ADF2C-1B7F-4DA6-AABF-3F7502FDC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409" t="9158" r="9346" b="35107"/>
          <a:stretch>
            <a:fillRect/>
          </a:stretch>
        </p:blipFill>
        <p:spPr bwMode="auto">
          <a:xfrm>
            <a:off x="6047495" y="4252559"/>
            <a:ext cx="1527175"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11781E07-E5C5-4EA3-A3C1-3F5AAE6F78E8}"/>
              </a:ext>
            </a:extLst>
          </p:cNvPr>
          <p:cNvSpPr txBox="1">
            <a:spLocks noChangeArrowheads="1"/>
          </p:cNvSpPr>
          <p:nvPr/>
        </p:nvSpPr>
        <p:spPr bwMode="auto">
          <a:xfrm>
            <a:off x="720609" y="4148653"/>
            <a:ext cx="4764088" cy="1131217"/>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Suzanne Duval, BEM, Manager, on behalf of Diverse Cymru	</a:t>
            </a:r>
            <a:endParaRPr kumimoji="0" lang="en-US" alt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Dr Charles Willie, Assessor, on behalf of Diverse Cymru</a:t>
            </a:r>
            <a:endParaRPr kumimoji="0" lang="en-US" alt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Anthony Wilkes, CEO, on behalf of UKIED</a:t>
            </a:r>
            <a:endParaRPr kumimoji="0" lang="en-US" alt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 Box 5">
            <a:extLst>
              <a:ext uri="{FF2B5EF4-FFF2-40B4-BE49-F238E27FC236}">
                <a16:creationId xmlns:a16="http://schemas.microsoft.com/office/drawing/2014/main" id="{B62DE2B7-3426-47B2-B775-2FCF84A62AB8}"/>
              </a:ext>
            </a:extLst>
          </p:cNvPr>
          <p:cNvSpPr txBox="1">
            <a:spLocks noChangeArrowheads="1"/>
          </p:cNvSpPr>
          <p:nvPr/>
        </p:nvSpPr>
        <p:spPr bwMode="auto">
          <a:xfrm>
            <a:off x="1368479" y="1616948"/>
            <a:ext cx="6308948" cy="2395773"/>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0" rIns="36576"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xxxxxxx</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Has been awarded the </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Bronze Standard </a:t>
            </a:r>
            <a:endParaRPr kumimoji="0" lang="en-GB" altLang="en-US"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Reflecting their developing cultural competence progress as                 part of Diverse Cymru’s Black, Asian and Minority Ethnic                     Cultural Competence Certification Scheme</a:t>
            </a:r>
            <a:endPar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This has been independently validated by the                                            United Kingdom Investor in Equality and Diversity (UKIED).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E573BD9-4E30-4116-8C7B-E9A5692D0BAD}"/>
              </a:ext>
            </a:extLst>
          </p:cNvPr>
          <p:cNvSpPr txBox="1">
            <a:spLocks noChangeArrowheads="1"/>
          </p:cNvSpPr>
          <p:nvPr/>
        </p:nvSpPr>
        <p:spPr bwMode="auto">
          <a:xfrm>
            <a:off x="915500" y="1495956"/>
            <a:ext cx="6931026" cy="533400"/>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cs typeface="Tahoma" panose="020B0604030504040204" pitchFamily="34" charset="0"/>
              </a:rPr>
              <a:t>Certificate of Cultural Competence Progress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1" descr="Text&#10;&#10;Description automatically generated with low confidence">
            <a:extLst>
              <a:ext uri="{FF2B5EF4-FFF2-40B4-BE49-F238E27FC236}">
                <a16:creationId xmlns:a16="http://schemas.microsoft.com/office/drawing/2014/main" id="{BCFC38A6-174E-4033-B68C-6EEA1D52D6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10" t="2629" r="366" b="49583"/>
          <a:stretch>
            <a:fillRect/>
          </a:stretch>
        </p:blipFill>
        <p:spPr bwMode="auto">
          <a:xfrm>
            <a:off x="1266424" y="177077"/>
            <a:ext cx="5730876" cy="13505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9">
            <a:extLst>
              <a:ext uri="{FF2B5EF4-FFF2-40B4-BE49-F238E27FC236}">
                <a16:creationId xmlns:a16="http://schemas.microsoft.com/office/drawing/2014/main" id="{0865B892-77A8-4739-982B-E746AFE88606}"/>
              </a:ext>
            </a:extLst>
          </p:cNvPr>
          <p:cNvSpPr txBox="1">
            <a:spLocks noChangeArrowheads="1"/>
          </p:cNvSpPr>
          <p:nvPr/>
        </p:nvSpPr>
        <p:spPr bwMode="auto">
          <a:xfrm>
            <a:off x="-1206192" y="13880758"/>
            <a:ext cx="1828800" cy="274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18000"/>
              </a:lnSpc>
              <a:spcAft>
                <a:spcPts val="600"/>
              </a:spcAft>
            </a:pPr>
            <a:r>
              <a:rPr lang="en-GB" sz="1000" kern="1400">
                <a:solidFill>
                  <a:srgbClr val="000000"/>
                </a:solidFill>
                <a:effectLst/>
                <a:latin typeface="Calibri" panose="020F0502020204030204" pitchFamily="34" charset="0"/>
                <a:ea typeface="Times New Roman" panose="02020603050405020304" pitchFamily="18" charset="0"/>
              </a:rPr>
              <a:t> </a:t>
            </a:r>
          </a:p>
        </p:txBody>
      </p:sp>
      <p:sp>
        <p:nvSpPr>
          <p:cNvPr id="20" name="Rectangle 20">
            <a:extLst>
              <a:ext uri="{FF2B5EF4-FFF2-40B4-BE49-F238E27FC236}">
                <a16:creationId xmlns:a16="http://schemas.microsoft.com/office/drawing/2014/main" id="{ABC27600-D108-40F2-B103-1C97CB9E7FBE}"/>
              </a:ext>
            </a:extLst>
          </p:cNvPr>
          <p:cNvSpPr>
            <a:spLocks noChangeArrowheads="1"/>
          </p:cNvSpPr>
          <p:nvPr/>
        </p:nvSpPr>
        <p:spPr bwMode="auto">
          <a:xfrm>
            <a:off x="683568" y="62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1222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a:extLst>
              <a:ext uri="{FF2B5EF4-FFF2-40B4-BE49-F238E27FC236}">
                <a16:creationId xmlns:a16="http://schemas.microsoft.com/office/drawing/2014/main" id="{6AA8D199-002A-4AEA-B1BC-882FCA96DAE2}"/>
              </a:ext>
            </a:extLst>
          </p:cNvPr>
          <p:cNvSpPr txBox="1">
            <a:spLocks noChangeArrowheads="1"/>
          </p:cNvSpPr>
          <p:nvPr/>
        </p:nvSpPr>
        <p:spPr bwMode="auto">
          <a:xfrm>
            <a:off x="152400" y="577850"/>
            <a:ext cx="88042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2000" b="1" dirty="0">
                <a:solidFill>
                  <a:srgbClr val="002060"/>
                </a:solidFill>
                <a:latin typeface="Arial" panose="020B0604020202020204" pitchFamily="34" charset="0"/>
                <a:cs typeface="Calibri" panose="020F0502020204030204" pitchFamily="34" charset="0"/>
              </a:rPr>
              <a:t>Culturally competent services produce numerous benefits for the workplace /organisation, its patients and the community, including:</a:t>
            </a:r>
          </a:p>
          <a:p>
            <a:pPr>
              <a:spcBef>
                <a:spcPct val="0"/>
              </a:spcBef>
              <a:buFont typeface="Arial" panose="020B0604020202020204" pitchFamily="34" charset="0"/>
              <a:buNone/>
            </a:pPr>
            <a:endParaRPr lang="en-GB" altLang="en-US" sz="1800" i="1" dirty="0">
              <a:solidFill>
                <a:srgbClr val="000099"/>
              </a:solidFill>
              <a:latin typeface="Arial" panose="020B0604020202020204" pitchFamily="34" charset="0"/>
              <a:cs typeface="Calibri" panose="020F0502020204030204" pitchFamily="34" charset="0"/>
            </a:endParaRPr>
          </a:p>
          <a:p>
            <a:pPr>
              <a:spcBef>
                <a:spcPct val="0"/>
              </a:spcBef>
              <a:buFont typeface="Arial" panose="020B0604020202020204" pitchFamily="34" charset="0"/>
              <a:buNone/>
            </a:pPr>
            <a:r>
              <a:rPr lang="en-GB" altLang="en-US" sz="1800" dirty="0">
                <a:solidFill>
                  <a:srgbClr val="002060"/>
                </a:solidFill>
                <a:latin typeface="Arial" panose="020B0604020202020204" pitchFamily="34" charset="0"/>
                <a:cs typeface="Calibri" panose="020F0502020204030204" pitchFamily="34" charset="0"/>
              </a:rPr>
              <a:t>Social Benefits</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Increases mutual respect and understanding</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Increases trust</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Promotes inclusion of all community members</a:t>
            </a:r>
          </a:p>
          <a:p>
            <a:pPr>
              <a:spcBef>
                <a:spcPct val="0"/>
              </a:spcBef>
              <a:buFont typeface="Arial" panose="020B0604020202020204" pitchFamily="34" charset="0"/>
              <a:buNone/>
            </a:pPr>
            <a:r>
              <a:rPr lang="en-GB" altLang="en-US" sz="1800" dirty="0">
                <a:solidFill>
                  <a:srgbClr val="002060"/>
                </a:solidFill>
                <a:latin typeface="Arial" panose="020B0604020202020204" pitchFamily="34" charset="0"/>
                <a:cs typeface="Calibri" panose="020F0502020204030204" pitchFamily="34" charset="0"/>
              </a:rPr>
              <a:t>Service Benefits</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Improves patient data collection and monitoring</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Reduces care disparities</a:t>
            </a:r>
          </a:p>
          <a:p>
            <a:pPr lvl="1">
              <a:spcBef>
                <a:spcPct val="0"/>
              </a:spcBef>
              <a:buFont typeface="Wingdings" panose="05000000000000000000" pitchFamily="2" charset="2"/>
              <a:buChar char=""/>
            </a:pPr>
            <a:r>
              <a:rPr lang="en-GB" altLang="en-US" sz="1800" dirty="0">
                <a:solidFill>
                  <a:srgbClr val="000000"/>
                </a:solidFill>
                <a:latin typeface="Arial" panose="020B0604020202020204" pitchFamily="34" charset="0"/>
                <a:cs typeface="Calibri" panose="020F0502020204030204" pitchFamily="34" charset="0"/>
              </a:rPr>
              <a:t>Encourages more effective embedding of equality and diversity</a:t>
            </a:r>
          </a:p>
          <a:p>
            <a:pPr>
              <a:spcBef>
                <a:spcPct val="0"/>
              </a:spcBef>
              <a:buFont typeface="Arial" panose="020B0604020202020204" pitchFamily="34" charset="0"/>
              <a:buNone/>
            </a:pPr>
            <a:endParaRPr lang="en-GB" altLang="en-US" sz="1800" b="1" dirty="0">
              <a:solidFill>
                <a:srgbClr val="000099"/>
              </a:solidFill>
              <a:latin typeface="Arial" panose="020B0604020202020204" pitchFamily="34" charset="0"/>
              <a:cs typeface="Calibri" panose="020F0502020204030204" pitchFamily="34" charset="0"/>
            </a:endParaRPr>
          </a:p>
          <a:p>
            <a:pPr>
              <a:spcBef>
                <a:spcPct val="0"/>
              </a:spcBef>
              <a:buFont typeface="Arial" panose="020B0604020202020204" pitchFamily="34" charset="0"/>
              <a:buNone/>
            </a:pPr>
            <a:r>
              <a:rPr lang="en-GB" altLang="en-US" sz="2000" b="1" dirty="0">
                <a:solidFill>
                  <a:srgbClr val="002060"/>
                </a:solidFill>
                <a:latin typeface="Arial" panose="020B0604020202020204" pitchFamily="34" charset="0"/>
                <a:cs typeface="Calibri" panose="020F0502020204030204" pitchFamily="34" charset="0"/>
              </a:rPr>
              <a:t>Workplaces/ Organisations that are culturally competent have improved outcomes, increased respect and mutual understanding, and increased participation from the local community. Additionally, organisations that are culturally competent may have lower costs and fewer disparities. </a:t>
            </a:r>
          </a:p>
        </p:txBody>
      </p:sp>
      <p:pic>
        <p:nvPicPr>
          <p:cNvPr id="47107" name="Picture 2" descr="Image result for diverse cymru logo">
            <a:hlinkClick r:id="rId3"/>
            <a:extLst>
              <a:ext uri="{FF2B5EF4-FFF2-40B4-BE49-F238E27FC236}">
                <a16:creationId xmlns:a16="http://schemas.microsoft.com/office/drawing/2014/main" id="{D190445E-B12A-4B64-B44B-855629056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75" y="273050"/>
            <a:ext cx="868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
            <a:extLst>
              <a:ext uri="{FF2B5EF4-FFF2-40B4-BE49-F238E27FC236}">
                <a16:creationId xmlns:a16="http://schemas.microsoft.com/office/drawing/2014/main" id="{DAAFBF01-BF51-4E1A-AB74-9FEF1C173D20}"/>
              </a:ext>
            </a:extLst>
          </p:cNvPr>
          <p:cNvSpPr>
            <a:spLocks noChangeArrowheads="1"/>
          </p:cNvSpPr>
          <p:nvPr/>
        </p:nvSpPr>
        <p:spPr bwMode="auto">
          <a:xfrm>
            <a:off x="176213" y="103188"/>
            <a:ext cx="83562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100" b="1" dirty="0">
                <a:latin typeface="Arial" panose="020B0604020202020204" pitchFamily="34" charset="0"/>
                <a:cs typeface="Arial" panose="020B0604020202020204" pitchFamily="34" charset="0"/>
              </a:rPr>
              <a:t>Good Cultural Competence  - The Benefits  and Outcomes </a:t>
            </a:r>
            <a:endParaRPr lang="en-GB" altLang="en-US" sz="2100" dirty="0">
              <a:latin typeface="Arial" panose="020B0604020202020204" pitchFamily="34" charset="0"/>
            </a:endParaRPr>
          </a:p>
        </p:txBody>
      </p:sp>
      <p:pic>
        <p:nvPicPr>
          <p:cNvPr id="47109" name="Picture 2" descr="How diversity and inclusion can add value in accounting | Praxity">
            <a:extLst>
              <a:ext uri="{FF2B5EF4-FFF2-40B4-BE49-F238E27FC236}">
                <a16:creationId xmlns:a16="http://schemas.microsoft.com/office/drawing/2014/main" id="{741E0EBC-87B2-4FF9-8A2D-EBAF02246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5643563"/>
            <a:ext cx="25193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721378C3-A55F-4BB3-97DD-15D404AB81EE}"/>
              </a:ext>
            </a:extLst>
          </p:cNvPr>
          <p:cNvSpPr txBox="1">
            <a:spLocks noChangeArrowheads="1"/>
          </p:cNvSpPr>
          <p:nvPr/>
        </p:nvSpPr>
        <p:spPr bwMode="auto">
          <a:xfrm>
            <a:off x="216903" y="161385"/>
            <a:ext cx="8461375" cy="4289379"/>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spcAft>
                <a:spcPts val="1000"/>
              </a:spcAft>
              <a:defRPr/>
            </a:pPr>
            <a:endParaRPr lang="en-GB" altLang="en-US" sz="2800" b="1" dirty="0">
              <a:cs typeface="Arial" panose="020B0604020202020204" pitchFamily="34" charset="0"/>
            </a:endParaRPr>
          </a:p>
          <a:p>
            <a:r>
              <a:rPr lang="en-US" altLang="en-US" sz="3600" b="1" dirty="0">
                <a:latin typeface="+mj-lt"/>
                <a:ea typeface="+mj-ea"/>
                <a:cs typeface="+mj-cs"/>
              </a:rPr>
              <a:t>Overview Outline</a:t>
            </a:r>
          </a:p>
          <a:p>
            <a:pPr marL="1714500" lvl="2" indent="-571500">
              <a:buFont typeface="Wingdings" panose="05000000000000000000" pitchFamily="2" charset="2"/>
              <a:buChar char="Ø"/>
            </a:pPr>
            <a:r>
              <a:rPr lang="en-GB" sz="3200" b="1" dirty="0">
                <a:solidFill>
                  <a:srgbClr val="002060"/>
                </a:solidFill>
                <a:effectLst/>
                <a:latin typeface="+mn-lt"/>
                <a:ea typeface="Times New Roman" panose="02020603050405020304" pitchFamily="18" charset="0"/>
              </a:rPr>
              <a:t>The Need </a:t>
            </a:r>
          </a:p>
          <a:p>
            <a:pPr marL="1714500" lvl="2" indent="-571500">
              <a:buFont typeface="Wingdings" panose="05000000000000000000" pitchFamily="2" charset="2"/>
              <a:buChar char="Ø"/>
            </a:pPr>
            <a:r>
              <a:rPr lang="en-GB" sz="3200" b="1" dirty="0">
                <a:solidFill>
                  <a:srgbClr val="002060"/>
                </a:solidFill>
                <a:latin typeface="+mn-lt"/>
                <a:ea typeface="Times New Roman" panose="02020603050405020304" pitchFamily="18" charset="0"/>
              </a:rPr>
              <a:t>Impact and Challenges </a:t>
            </a:r>
          </a:p>
          <a:p>
            <a:pPr marL="1714500" lvl="2" indent="-571500">
              <a:buFont typeface="Wingdings" panose="05000000000000000000" pitchFamily="2" charset="2"/>
              <a:buChar char="Ø"/>
            </a:pPr>
            <a:r>
              <a:rPr lang="en-GB" sz="3200" b="1" dirty="0">
                <a:solidFill>
                  <a:srgbClr val="002060"/>
                </a:solidFill>
                <a:latin typeface="+mn-lt"/>
                <a:ea typeface="Times New Roman" panose="02020603050405020304" pitchFamily="18" charset="0"/>
              </a:rPr>
              <a:t>How the Scheme Works</a:t>
            </a:r>
          </a:p>
          <a:p>
            <a:pPr marL="1714500" lvl="2" indent="-571500">
              <a:buFont typeface="Wingdings" panose="05000000000000000000" pitchFamily="2" charset="2"/>
              <a:buChar char="Ø"/>
            </a:pPr>
            <a:r>
              <a:rPr lang="en-GB" sz="3200" b="1" dirty="0">
                <a:solidFill>
                  <a:srgbClr val="002060"/>
                </a:solidFill>
                <a:latin typeface="+mn-lt"/>
                <a:ea typeface="Times New Roman" panose="02020603050405020304" pitchFamily="18" charset="0"/>
              </a:rPr>
              <a:t>Benefits and Outcomes </a:t>
            </a:r>
          </a:p>
          <a:p>
            <a:pPr marL="1714500" lvl="2" indent="-571500">
              <a:buFont typeface="Wingdings" panose="05000000000000000000" pitchFamily="2" charset="2"/>
              <a:buChar char="Ø"/>
            </a:pPr>
            <a:r>
              <a:rPr lang="en-GB" sz="3200" b="1" dirty="0">
                <a:solidFill>
                  <a:srgbClr val="002060"/>
                </a:solidFill>
                <a:latin typeface="+mn-lt"/>
                <a:ea typeface="Times New Roman" panose="02020603050405020304" pitchFamily="18" charset="0"/>
              </a:rPr>
              <a:t>Your Role</a:t>
            </a:r>
          </a:p>
          <a:p>
            <a:pPr marL="1714500" lvl="2" indent="-571500">
              <a:buFont typeface="Wingdings" panose="05000000000000000000" pitchFamily="2" charset="2"/>
              <a:buChar char="Ø"/>
            </a:pPr>
            <a:r>
              <a:rPr lang="en-GB" sz="3200" b="1" dirty="0">
                <a:solidFill>
                  <a:srgbClr val="002060"/>
                </a:solidFill>
                <a:latin typeface="+mn-lt"/>
                <a:ea typeface="Times New Roman" panose="02020603050405020304" pitchFamily="18" charset="0"/>
              </a:rPr>
              <a:t>Any Questions </a:t>
            </a:r>
          </a:p>
        </p:txBody>
      </p:sp>
      <p:pic>
        <p:nvPicPr>
          <p:cNvPr id="10243" name="Picture 2" descr="Image result for diverse cymru logo">
            <a:hlinkClick r:id="rId3"/>
            <a:extLst>
              <a:ext uri="{FF2B5EF4-FFF2-40B4-BE49-F238E27FC236}">
                <a16:creationId xmlns:a16="http://schemas.microsoft.com/office/drawing/2014/main" id="{D0EC2B4E-644C-40B5-B4B6-59CE69514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8113"/>
            <a:ext cx="200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BA1DAB6-0703-4E90-94A7-62EF28F8ABD6}"/>
              </a:ext>
            </a:extLst>
          </p:cNvPr>
          <p:cNvSpPr txBox="1"/>
          <p:nvPr/>
        </p:nvSpPr>
        <p:spPr>
          <a:xfrm>
            <a:off x="128560" y="161385"/>
            <a:ext cx="8461375" cy="646331"/>
          </a:xfrm>
          <a:prstGeom prst="rect">
            <a:avLst/>
          </a:prstGeom>
          <a:noFill/>
        </p:spPr>
        <p:txBody>
          <a:bodyPr wrap="square">
            <a:spAutoFit/>
          </a:bodyPr>
          <a:lstStyle/>
          <a:p>
            <a:pPr>
              <a:spcAft>
                <a:spcPts val="0"/>
              </a:spcAft>
            </a:pPr>
            <a:r>
              <a:rPr lang="en-US" altLang="en-US" sz="3600" b="1" dirty="0">
                <a:solidFill>
                  <a:srgbClr val="0070C0"/>
                </a:solidFill>
                <a:latin typeface="+mj-lt"/>
                <a:ea typeface="+mj-ea"/>
                <a:cs typeface="+mj-cs"/>
              </a:rPr>
              <a:t>Scheme Overview </a:t>
            </a:r>
          </a:p>
        </p:txBody>
      </p:sp>
      <p:pic>
        <p:nvPicPr>
          <p:cNvPr id="9" name="Picture 3" descr="Image result for free images of professionals">
            <a:extLst>
              <a:ext uri="{FF2B5EF4-FFF2-40B4-BE49-F238E27FC236}">
                <a16:creationId xmlns:a16="http://schemas.microsoft.com/office/drawing/2014/main" id="{48FE7090-3FC2-4652-8E92-20A98BD40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499" y="3170747"/>
            <a:ext cx="2163041" cy="14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23A0936-48D5-44D9-BA18-9C92566DD635}"/>
              </a:ext>
            </a:extLst>
          </p:cNvPr>
          <p:cNvSpPr txBox="1"/>
          <p:nvPr/>
        </p:nvSpPr>
        <p:spPr>
          <a:xfrm>
            <a:off x="7302" y="5043726"/>
            <a:ext cx="8894790" cy="1815882"/>
          </a:xfrm>
          <a:prstGeom prst="rect">
            <a:avLst/>
          </a:prstGeom>
          <a:noFill/>
        </p:spPr>
        <p:txBody>
          <a:bodyPr wrap="square">
            <a:spAutoFit/>
          </a:bodyPr>
          <a:lstStyle/>
          <a:p>
            <a:pPr marL="457200" indent="-457200">
              <a:spcAft>
                <a:spcPts val="0"/>
              </a:spcAft>
              <a:buFont typeface="Arial" panose="020B0604020202020204" pitchFamily="34" charset="0"/>
              <a:buChar char="•"/>
              <a:defRPr/>
            </a:pPr>
            <a:r>
              <a:rPr lang="en-GB" altLang="en-US" sz="2800" b="1" dirty="0">
                <a:solidFill>
                  <a:srgbClr val="7030A0"/>
                </a:solidFill>
                <a:latin typeface="+mn-lt"/>
                <a:cs typeface="Calibri" panose="020F0502020204030204" pitchFamily="34" charset="0"/>
              </a:rPr>
              <a:t>How  well do we support and  work with ethnically diverse communities</a:t>
            </a:r>
            <a:endParaRPr lang="en-GB" altLang="en-US" sz="2800" b="1" dirty="0">
              <a:solidFill>
                <a:srgbClr val="7030A0"/>
              </a:solidFill>
              <a:latin typeface="+mn-lt"/>
              <a:cs typeface="Arial" panose="020B0604020202020204" pitchFamily="34" charset="0"/>
            </a:endParaRPr>
          </a:p>
          <a:p>
            <a:pPr marL="457200" indent="-457200">
              <a:spcAft>
                <a:spcPts val="0"/>
              </a:spcAft>
              <a:buFont typeface="Arial" panose="020B0604020202020204" pitchFamily="34" charset="0"/>
              <a:buChar char="•"/>
              <a:defRPr/>
            </a:pPr>
            <a:r>
              <a:rPr lang="en-GB" altLang="en-US" sz="2800" b="1" dirty="0">
                <a:solidFill>
                  <a:srgbClr val="7030A0"/>
                </a:solidFill>
                <a:latin typeface="+mn-lt"/>
                <a:ea typeface="Calibri" panose="020F0502020204030204" pitchFamily="34" charset="0"/>
                <a:cs typeface="Calibri" panose="020F0502020204030204" pitchFamily="34" charset="0"/>
              </a:rPr>
              <a:t>H</a:t>
            </a:r>
            <a:r>
              <a:rPr lang="en-US" altLang="en-US" sz="2800" b="1" dirty="0">
                <a:solidFill>
                  <a:srgbClr val="7030A0"/>
                </a:solidFill>
                <a:latin typeface="+mn-lt"/>
                <a:ea typeface="Calibri" panose="020F0502020204030204" pitchFamily="34" charset="0"/>
                <a:cs typeface="Calibri" panose="020F0502020204030204" pitchFamily="34" charset="0"/>
              </a:rPr>
              <a:t>ow do we treat and interact with people who are perceived as different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diverse cymru logo">
            <a:hlinkClick r:id="rId3"/>
            <a:extLst>
              <a:ext uri="{FF2B5EF4-FFF2-40B4-BE49-F238E27FC236}">
                <a16:creationId xmlns:a16="http://schemas.microsoft.com/office/drawing/2014/main" id="{D74F0EAC-E2A7-4E1D-9BD4-7FDEEB012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127000"/>
            <a:ext cx="1409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Shape 54">
            <a:extLst>
              <a:ext uri="{FF2B5EF4-FFF2-40B4-BE49-F238E27FC236}">
                <a16:creationId xmlns:a16="http://schemas.microsoft.com/office/drawing/2014/main" id="{315890DD-EC75-48FE-8688-A391C5963A12}"/>
              </a:ext>
            </a:extLst>
          </p:cNvPr>
          <p:cNvSpPr txBox="1">
            <a:spLocks/>
          </p:cNvSpPr>
          <p:nvPr/>
        </p:nvSpPr>
        <p:spPr bwMode="auto">
          <a:xfrm>
            <a:off x="263079" y="1820862"/>
            <a:ext cx="8413377"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ts val="0"/>
              </a:spcBef>
              <a:spcAft>
                <a:spcPts val="0"/>
              </a:spcAft>
            </a:pPr>
            <a:endParaRPr lang="en-GB" sz="2800" b="1" dirty="0">
              <a:ea typeface="Arial" panose="020B0604020202020204" pitchFamily="34" charset="0"/>
            </a:endParaRPr>
          </a:p>
          <a:p>
            <a:pPr>
              <a:lnSpc>
                <a:spcPct val="100000"/>
              </a:lnSpc>
              <a:spcBef>
                <a:spcPts val="0"/>
              </a:spcBef>
              <a:spcAft>
                <a:spcPts val="0"/>
              </a:spcAft>
            </a:pPr>
            <a:endParaRPr lang="en-GB" sz="2800" b="1" dirty="0">
              <a:ea typeface="Arial" panose="020B0604020202020204" pitchFamily="34" charset="0"/>
            </a:endParaRPr>
          </a:p>
          <a:p>
            <a:pPr>
              <a:lnSpc>
                <a:spcPct val="100000"/>
              </a:lnSpc>
              <a:spcBef>
                <a:spcPts val="0"/>
              </a:spcBef>
              <a:spcAft>
                <a:spcPts val="0"/>
              </a:spcAft>
            </a:pPr>
            <a:endParaRPr lang="en-GB" sz="2800" b="1" dirty="0">
              <a:ea typeface="Arial" panose="020B0604020202020204" pitchFamily="34" charset="0"/>
            </a:endParaRPr>
          </a:p>
          <a:p>
            <a:pPr>
              <a:lnSpc>
                <a:spcPct val="100000"/>
              </a:lnSpc>
              <a:spcBef>
                <a:spcPts val="0"/>
              </a:spcBef>
              <a:spcAft>
                <a:spcPts val="0"/>
              </a:spcAft>
            </a:pPr>
            <a:endParaRPr lang="en-GB" sz="2800" b="1" dirty="0">
              <a:ea typeface="Arial" panose="020B0604020202020204" pitchFamily="34" charset="0"/>
            </a:endParaRPr>
          </a:p>
          <a:p>
            <a:pPr>
              <a:lnSpc>
                <a:spcPct val="100000"/>
              </a:lnSpc>
              <a:spcBef>
                <a:spcPts val="0"/>
              </a:spcBef>
              <a:spcAft>
                <a:spcPts val="0"/>
              </a:spcAft>
            </a:pPr>
            <a:endParaRPr lang="en-GB" sz="2800" b="1" dirty="0">
              <a:ea typeface="Arial" panose="020B0604020202020204" pitchFamily="34" charset="0"/>
            </a:endParaRPr>
          </a:p>
          <a:p>
            <a:pPr>
              <a:lnSpc>
                <a:spcPct val="100000"/>
              </a:lnSpc>
              <a:spcBef>
                <a:spcPts val="0"/>
              </a:spcBef>
              <a:spcAft>
                <a:spcPts val="0"/>
              </a:spcAft>
            </a:pPr>
            <a:endParaRPr lang="en-GB" sz="2800" b="1" dirty="0">
              <a:ea typeface="Arial" panose="020B0604020202020204" pitchFamily="34" charset="0"/>
            </a:endParaRPr>
          </a:p>
          <a:p>
            <a:pPr>
              <a:spcBef>
                <a:spcPts val="0"/>
              </a:spcBef>
              <a:spcAft>
                <a:spcPts val="0"/>
              </a:spcAft>
            </a:pPr>
            <a:r>
              <a:rPr lang="en-GB" sz="2800" b="1" dirty="0">
                <a:ea typeface="Arial" panose="020B0604020202020204" pitchFamily="34" charset="0"/>
              </a:rPr>
              <a:t>Cost of just £500 per workplace which includes  free awareness training sessions for up to 24 participants</a:t>
            </a:r>
          </a:p>
          <a:p>
            <a:pPr>
              <a:spcBef>
                <a:spcPts val="0"/>
              </a:spcBef>
              <a:spcAft>
                <a:spcPts val="0"/>
              </a:spcAft>
            </a:pPr>
            <a:endParaRPr lang="en-GB" sz="2800" b="1" dirty="0">
              <a:solidFill>
                <a:srgbClr val="000099"/>
              </a:solidFill>
              <a:ea typeface="Arial" panose="020B0604020202020204" pitchFamily="34" charset="0"/>
            </a:endParaRPr>
          </a:p>
          <a:p>
            <a:pPr>
              <a:spcBef>
                <a:spcPts val="0"/>
              </a:spcBef>
              <a:spcAft>
                <a:spcPts val="0"/>
              </a:spcAft>
            </a:pPr>
            <a:r>
              <a:rPr lang="en-GB" sz="2800" b="1" dirty="0">
                <a:solidFill>
                  <a:srgbClr val="000099"/>
                </a:solidFill>
                <a:ea typeface="Arial" panose="020B0604020202020204" pitchFamily="34" charset="0"/>
              </a:rPr>
              <a:t>As much help as you need to achieve certification.</a:t>
            </a:r>
          </a:p>
        </p:txBody>
      </p:sp>
      <p:sp>
        <p:nvSpPr>
          <p:cNvPr id="88068" name="TextBox 7">
            <a:extLst>
              <a:ext uri="{FF2B5EF4-FFF2-40B4-BE49-F238E27FC236}">
                <a16:creationId xmlns:a16="http://schemas.microsoft.com/office/drawing/2014/main" id="{1C38AC7F-D44B-4867-9E77-45E61CCAF2C0}"/>
              </a:ext>
            </a:extLst>
          </p:cNvPr>
          <p:cNvSpPr txBox="1">
            <a:spLocks noChangeArrowheads="1"/>
          </p:cNvSpPr>
          <p:nvPr/>
        </p:nvSpPr>
        <p:spPr bwMode="auto">
          <a:xfrm>
            <a:off x="263079" y="583254"/>
            <a:ext cx="88809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1" dirty="0">
                <a:solidFill>
                  <a:srgbClr val="002060"/>
                </a:solidFill>
                <a:latin typeface="+mj-lt"/>
                <a:cs typeface="Arial" panose="020B0604020202020204" pitchFamily="34" charset="0"/>
              </a:rPr>
              <a:t>Black, Asian and Minority Ethnic  Cultural Competence Workplace Good Practice Certification Scheme </a:t>
            </a:r>
          </a:p>
        </p:txBody>
      </p:sp>
      <p:pic>
        <p:nvPicPr>
          <p:cNvPr id="1026" name="Picture 2" descr="Mobile App Development Cost Breakdown: 10 Biggest Hidden Costs">
            <a:extLst>
              <a:ext uri="{FF2B5EF4-FFF2-40B4-BE49-F238E27FC236}">
                <a16:creationId xmlns:a16="http://schemas.microsoft.com/office/drawing/2014/main" id="{9638697E-5955-4B32-A710-4FDB418BC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954" y="228720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Human Resources (HR) : emendas">
            <a:extLst>
              <a:ext uri="{FF2B5EF4-FFF2-40B4-BE49-F238E27FC236}">
                <a16:creationId xmlns:a16="http://schemas.microsoft.com/office/drawing/2014/main" id="{21C82F42-CEE8-4A4D-A147-0ACDC5195F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733" y="2232865"/>
            <a:ext cx="2395251" cy="162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ubtitle 2">
            <a:extLst>
              <a:ext uri="{FF2B5EF4-FFF2-40B4-BE49-F238E27FC236}">
                <a16:creationId xmlns:a16="http://schemas.microsoft.com/office/drawing/2014/main" id="{EAE2CA64-BDC4-471A-ACF6-9E5AFEEF192D}"/>
              </a:ext>
            </a:extLst>
          </p:cNvPr>
          <p:cNvSpPr>
            <a:spLocks noGrp="1"/>
          </p:cNvSpPr>
          <p:nvPr>
            <p:ph type="subTitle" idx="1"/>
          </p:nvPr>
        </p:nvSpPr>
        <p:spPr>
          <a:xfrm>
            <a:off x="287337" y="4077072"/>
            <a:ext cx="7956550" cy="936625"/>
          </a:xfrm>
        </p:spPr>
        <p:txBody>
          <a:bodyPr/>
          <a:lstStyle/>
          <a:p>
            <a:pPr algn="l"/>
            <a:r>
              <a:rPr lang="en-GB" altLang="en-US" b="1" dirty="0">
                <a:solidFill>
                  <a:srgbClr val="0000CC"/>
                </a:solidFill>
              </a:rPr>
              <a:t>                      </a:t>
            </a:r>
            <a:r>
              <a:rPr lang="en-GB" altLang="en-US" sz="4000" b="1" dirty="0">
                <a:solidFill>
                  <a:schemeClr val="tx1"/>
                </a:solidFill>
                <a:latin typeface="Arial" panose="020B0604020202020204" pitchFamily="34" charset="0"/>
                <a:cs typeface="Arial" panose="020B0604020202020204" pitchFamily="34" charset="0"/>
              </a:rPr>
              <a:t>ANY QUESTIONS?</a:t>
            </a:r>
          </a:p>
        </p:txBody>
      </p:sp>
      <p:pic>
        <p:nvPicPr>
          <p:cNvPr id="98307" name="Picture 4">
            <a:extLst>
              <a:ext uri="{FF2B5EF4-FFF2-40B4-BE49-F238E27FC236}">
                <a16:creationId xmlns:a16="http://schemas.microsoft.com/office/drawing/2014/main" id="{7423DC60-8F4A-4FF2-8E69-339671175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960" y="1308422"/>
            <a:ext cx="2441303" cy="244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8" name="Picture 2" descr="Image result for diverse cymru logo">
            <a:hlinkClick r:id="rId4"/>
            <a:extLst>
              <a:ext uri="{FF2B5EF4-FFF2-40B4-BE49-F238E27FC236}">
                <a16:creationId xmlns:a16="http://schemas.microsoft.com/office/drawing/2014/main" id="{C173DE4F-839D-4B70-B60F-3BFB4C00F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438" y="219075"/>
            <a:ext cx="168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E091137-DE18-4623-B5D2-25318EE0B69D}"/>
              </a:ext>
            </a:extLst>
          </p:cNvPr>
          <p:cNvSpPr>
            <a:spLocks noGrp="1"/>
          </p:cNvSpPr>
          <p:nvPr>
            <p:ph type="ctrTitle"/>
          </p:nvPr>
        </p:nvSpPr>
        <p:spPr>
          <a:xfrm>
            <a:off x="1069768" y="2947620"/>
            <a:ext cx="6517090" cy="1426845"/>
          </a:xfrm>
        </p:spPr>
        <p:txBody>
          <a:bodyPr/>
          <a:lstStyle/>
          <a:p>
            <a:pPr algn="ctr">
              <a:spcBef>
                <a:spcPct val="0"/>
              </a:spcBef>
              <a:buFont typeface="Arial" panose="020B0604020202020204" pitchFamily="34" charset="0"/>
              <a:buNone/>
            </a:pPr>
            <a:r>
              <a:rPr lang="en-US" altLang="en-US" sz="3000" b="1" dirty="0">
                <a:latin typeface="Calibri" panose="020F0502020204030204" pitchFamily="34" charset="0"/>
                <a:ea typeface="Times New Roman" panose="02020603050405020304" pitchFamily="18" charset="0"/>
                <a:cs typeface="Calibri" panose="020F0502020204030204" pitchFamily="34" charset="0"/>
              </a:rPr>
              <a:t>IMPROVING CULTURAL COMPETENCE IN THE WORKPLACE</a:t>
            </a:r>
          </a:p>
        </p:txBody>
      </p:sp>
      <p:sp>
        <p:nvSpPr>
          <p:cNvPr id="6" name="TextBox 5">
            <a:extLst>
              <a:ext uri="{FF2B5EF4-FFF2-40B4-BE49-F238E27FC236}">
                <a16:creationId xmlns:a16="http://schemas.microsoft.com/office/drawing/2014/main" id="{F1799009-8CC5-438D-9576-9918778D9D06}"/>
              </a:ext>
            </a:extLst>
          </p:cNvPr>
          <p:cNvSpPr txBox="1"/>
          <p:nvPr/>
        </p:nvSpPr>
        <p:spPr>
          <a:xfrm>
            <a:off x="129169" y="1570827"/>
            <a:ext cx="8857670" cy="954107"/>
          </a:xfrm>
          <a:prstGeom prst="rect">
            <a:avLst/>
          </a:prstGeom>
          <a:noFill/>
        </p:spPr>
        <p:txBody>
          <a:bodyPr wrap="square">
            <a:spAutoFit/>
          </a:bodyPr>
          <a:lstStyle/>
          <a:p>
            <a:pPr algn="ctr">
              <a:spcBef>
                <a:spcPct val="0"/>
              </a:spcBef>
              <a:buFontTx/>
              <a:buNone/>
            </a:pPr>
            <a:r>
              <a:rPr lang="en-GB" altLang="en-US" sz="2800" b="1" dirty="0">
                <a:solidFill>
                  <a:srgbClr val="002060"/>
                </a:solidFill>
                <a:latin typeface="+mj-lt"/>
                <a:cs typeface="Arial" panose="020B0604020202020204" pitchFamily="34" charset="0"/>
              </a:rPr>
              <a:t>Black, Asian and Minority Ethnic  </a:t>
            </a:r>
          </a:p>
          <a:p>
            <a:pPr algn="ctr">
              <a:spcBef>
                <a:spcPct val="0"/>
              </a:spcBef>
              <a:buFontTx/>
              <a:buNone/>
            </a:pPr>
            <a:r>
              <a:rPr lang="en-GB" altLang="en-US" sz="2800" b="1" dirty="0">
                <a:solidFill>
                  <a:srgbClr val="002060"/>
                </a:solidFill>
                <a:latin typeface="+mj-lt"/>
                <a:cs typeface="Arial" panose="020B0604020202020204" pitchFamily="34" charset="0"/>
              </a:rPr>
              <a:t>Cultural Competence Certification Scheme </a:t>
            </a:r>
          </a:p>
        </p:txBody>
      </p:sp>
      <p:pic>
        <p:nvPicPr>
          <p:cNvPr id="7" name="Picture 3" descr="Untitled design (3)">
            <a:extLst>
              <a:ext uri="{FF2B5EF4-FFF2-40B4-BE49-F238E27FC236}">
                <a16:creationId xmlns:a16="http://schemas.microsoft.com/office/drawing/2014/main" id="{5086735B-8488-4779-A86D-68D46647D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6213" y="4797151"/>
            <a:ext cx="2143582" cy="16636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5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84D2860B-096D-4228-A624-A7269E6CCFE3}"/>
              </a:ext>
            </a:extLst>
          </p:cNvPr>
          <p:cNvSpPr txBox="1">
            <a:spLocks noChangeArrowheads="1"/>
          </p:cNvSpPr>
          <p:nvPr/>
        </p:nvSpPr>
        <p:spPr bwMode="auto">
          <a:xfrm>
            <a:off x="539751" y="-141208"/>
            <a:ext cx="76938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2000" b="1" dirty="0">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000" b="1" dirty="0">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000" b="1" dirty="0">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buFont typeface="Arial" panose="020B0604020202020204" pitchFamily="34" charset="0"/>
              <a:buNone/>
            </a:pPr>
            <a:endParaRPr lang="en-GB" altLang="en-US"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8195" name="Picture 2" descr="Image result for diverse cymru logo">
            <a:hlinkClick r:id="rId3"/>
            <a:extLst>
              <a:ext uri="{FF2B5EF4-FFF2-40B4-BE49-F238E27FC236}">
                <a16:creationId xmlns:a16="http://schemas.microsoft.com/office/drawing/2014/main" id="{918DDBFF-B8AF-4130-A2BB-38A38F0C2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050" y="25619"/>
            <a:ext cx="1643038" cy="7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8">
            <a:extLst>
              <a:ext uri="{FF2B5EF4-FFF2-40B4-BE49-F238E27FC236}">
                <a16:creationId xmlns:a16="http://schemas.microsoft.com/office/drawing/2014/main" id="{23EA3024-D93A-41FC-8BB3-0C781EE25E1D}"/>
              </a:ext>
            </a:extLst>
          </p:cNvPr>
          <p:cNvSpPr txBox="1">
            <a:spLocks noChangeArrowheads="1"/>
          </p:cNvSpPr>
          <p:nvPr/>
        </p:nvSpPr>
        <p:spPr bwMode="auto">
          <a:xfrm>
            <a:off x="410091" y="53725"/>
            <a:ext cx="53283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b="1" dirty="0">
                <a:solidFill>
                  <a:srgbClr val="002060"/>
                </a:solidFill>
                <a:latin typeface="+mj-lt"/>
              </a:rPr>
              <a:t>The NEED</a:t>
            </a:r>
          </a:p>
        </p:txBody>
      </p:sp>
      <p:sp>
        <p:nvSpPr>
          <p:cNvPr id="10" name="Title 1">
            <a:extLst>
              <a:ext uri="{FF2B5EF4-FFF2-40B4-BE49-F238E27FC236}">
                <a16:creationId xmlns:a16="http://schemas.microsoft.com/office/drawing/2014/main" id="{437A3AEE-F476-4CD7-B7C3-4C208B8EC506}"/>
              </a:ext>
            </a:extLst>
          </p:cNvPr>
          <p:cNvSpPr txBox="1">
            <a:spLocks/>
          </p:cNvSpPr>
          <p:nvPr/>
        </p:nvSpPr>
        <p:spPr>
          <a:xfrm>
            <a:off x="380679" y="823166"/>
            <a:ext cx="8907462" cy="422411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0"/>
              </a:spcBef>
              <a:buFont typeface="Wingdings" panose="05000000000000000000" pitchFamily="2" charset="2"/>
              <a:buChar char="Ø"/>
              <a:defRPr/>
            </a:pPr>
            <a:r>
              <a:rPr lang="en-GB" altLang="en-US" sz="2000" b="1" dirty="0">
                <a:latin typeface="+mn-lt"/>
                <a:cs typeface="Arial" panose="020B0604020202020204" pitchFamily="34" charset="0"/>
              </a:rPr>
              <a:t>The need  stems from the recognized inequality in the services provided to  the Black, Asian and Minority Ethnic  service users accessing heath services as compared to non Black, Asian and Minority Ethnic  service users</a:t>
            </a:r>
          </a:p>
          <a:p>
            <a:pPr marL="800100" lvl="1" indent="-342900" algn="l">
              <a:buFont typeface="Arial" panose="020B0604020202020204" pitchFamily="34" charset="0"/>
              <a:buChar char="•"/>
              <a:defRPr/>
            </a:pPr>
            <a:r>
              <a:rPr lang="en-GB" altLang="en-US" sz="2000" b="1" dirty="0">
                <a:solidFill>
                  <a:srgbClr val="002060"/>
                </a:solidFill>
                <a:latin typeface="+mn-lt"/>
                <a:cs typeface="Arial" panose="020B0604020202020204" pitchFamily="34" charset="0"/>
              </a:rPr>
              <a:t>Black people 40% more likely to be turned away when seeking help from mental health services</a:t>
            </a:r>
          </a:p>
          <a:p>
            <a:pPr marL="800100" lvl="1" indent="-342900" algn="l">
              <a:spcBef>
                <a:spcPts val="0"/>
              </a:spcBef>
              <a:spcAft>
                <a:spcPts val="0"/>
              </a:spcAft>
              <a:buFont typeface="Arial" panose="020B0604020202020204" pitchFamily="34" charset="0"/>
              <a:buChar char="•"/>
              <a:defRPr/>
            </a:pPr>
            <a:r>
              <a:rPr lang="en-GB" sz="2000" b="1" dirty="0">
                <a:solidFill>
                  <a:srgbClr val="002060"/>
                </a:solidFill>
                <a:latin typeface="+mn-lt"/>
                <a:ea typeface="Calibri" panose="020F0502020204030204" pitchFamily="34" charset="0"/>
                <a:cs typeface="Arial" panose="020B0604020202020204" pitchFamily="34" charset="0"/>
              </a:rPr>
              <a:t>Black patients in mental health institutions 29% more likely to be forcibly restrained</a:t>
            </a:r>
          </a:p>
          <a:p>
            <a:pPr marL="800100" lvl="1" indent="-342900" algn="l">
              <a:spcBef>
                <a:spcPts val="0"/>
              </a:spcBef>
              <a:spcAft>
                <a:spcPts val="0"/>
              </a:spcAft>
              <a:buFont typeface="Arial" panose="020B0604020202020204" pitchFamily="34" charset="0"/>
              <a:buChar char="•"/>
              <a:defRPr/>
            </a:pPr>
            <a:r>
              <a:rPr lang="en-GB" sz="2000" b="1" dirty="0">
                <a:solidFill>
                  <a:srgbClr val="002060"/>
                </a:solidFill>
                <a:latin typeface="+mn-lt"/>
                <a:ea typeface="Calibri" panose="020F0502020204030204" pitchFamily="34" charset="0"/>
                <a:cs typeface="Arial" panose="020B0604020202020204" pitchFamily="34" charset="0"/>
              </a:rPr>
              <a:t>Black people 49% more likely to be placed in seclusion</a:t>
            </a:r>
          </a:p>
          <a:p>
            <a:pPr lvl="1" algn="l">
              <a:spcBef>
                <a:spcPts val="0"/>
              </a:spcBef>
              <a:spcAft>
                <a:spcPts val="0"/>
              </a:spcAft>
              <a:buFont typeface="Arial" panose="020B0604020202020204" pitchFamily="34" charset="0"/>
              <a:buChar char="•"/>
              <a:defRPr/>
            </a:pPr>
            <a:endParaRPr lang="en-GB" sz="1000" b="1" dirty="0">
              <a:solidFill>
                <a:srgbClr val="002060"/>
              </a:solidFill>
              <a:latin typeface="+mn-lt"/>
              <a:ea typeface="Calibri" panose="020F0502020204030204" pitchFamily="34" charset="0"/>
              <a:cs typeface="Arial" panose="020B0604020202020204" pitchFamily="34" charset="0"/>
            </a:endParaRPr>
          </a:p>
          <a:p>
            <a:pPr algn="l">
              <a:spcBef>
                <a:spcPct val="0"/>
              </a:spcBef>
              <a:buFont typeface="Wingdings" panose="05000000000000000000" pitchFamily="2" charset="2"/>
              <a:buChar char="Ø"/>
              <a:defRPr/>
            </a:pPr>
            <a:r>
              <a:rPr lang="en-GB" altLang="en-US" sz="2000" b="1" dirty="0">
                <a:latin typeface="+mn-lt"/>
                <a:cs typeface="Arial" panose="020B0604020202020204" pitchFamily="34" charset="0"/>
              </a:rPr>
              <a:t>As has been highlighted in a range of reports and research data, a</a:t>
            </a:r>
            <a:r>
              <a:rPr lang="en-GB" altLang="en-US" sz="2000" b="1" dirty="0">
                <a:latin typeface="+mn-lt"/>
                <a:cs typeface="Times New Roman" panose="02020603050405020304" pitchFamily="18" charset="0"/>
              </a:rPr>
              <a:t>lthough  inequalities in mental health  services  for the Black, Asian and Minority Ethnic  community have been  acknowledged as a  real concern for decades, these disparities still remain and rather than getting better in many instances are in fact getting worse</a:t>
            </a:r>
            <a:endParaRPr lang="en-GB" altLang="en-US" sz="2000" b="1" dirty="0">
              <a:latin typeface="+mn-lt"/>
              <a:cs typeface="Arial" panose="020B0604020202020204" pitchFamily="34" charset="0"/>
            </a:endParaRPr>
          </a:p>
          <a:p>
            <a:pPr>
              <a:buFont typeface="Arial" panose="020B0604020202020204" pitchFamily="34" charset="0"/>
              <a:buNone/>
            </a:pPr>
            <a:endParaRPr lang="en-US" altLang="en-US" sz="2800" b="1"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
            <a:extLst>
              <a:ext uri="{FF2B5EF4-FFF2-40B4-BE49-F238E27FC236}">
                <a16:creationId xmlns:a16="http://schemas.microsoft.com/office/drawing/2014/main" id="{DBC37446-8E84-4C66-B657-6E2E2D77F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925" y="6277197"/>
            <a:ext cx="3661163" cy="55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a:extLst>
              <a:ext uri="{FF2B5EF4-FFF2-40B4-BE49-F238E27FC236}">
                <a16:creationId xmlns:a16="http://schemas.microsoft.com/office/drawing/2014/main" id="{034A5635-C5E1-45F1-8917-A4E689505664}"/>
              </a:ext>
            </a:extLst>
          </p:cNvPr>
          <p:cNvSpPr txBox="1">
            <a:spLocks noChangeArrowheads="1"/>
          </p:cNvSpPr>
          <p:nvPr/>
        </p:nvSpPr>
        <p:spPr bwMode="auto">
          <a:xfrm>
            <a:off x="380679" y="5185031"/>
            <a:ext cx="842888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200" b="1" dirty="0">
                <a:solidFill>
                  <a:srgbClr val="7030A0"/>
                </a:solidFill>
                <a:ea typeface="Times New Roman" panose="02020603050405020304" pitchFamily="18" charset="0"/>
                <a:cs typeface="Calibri" panose="020F0502020204030204" pitchFamily="34" charset="0"/>
              </a:rPr>
              <a:t>Address Disparities  faced by  </a:t>
            </a:r>
            <a:r>
              <a:rPr lang="en-GB" altLang="en-US" sz="2200" b="1" dirty="0">
                <a:solidFill>
                  <a:srgbClr val="7030A0"/>
                </a:solidFill>
                <a:ea typeface="Times New Roman" panose="02020603050405020304" pitchFamily="18" charset="0"/>
                <a:cs typeface="Calibri" panose="020F0502020204030204" pitchFamily="34" charset="0"/>
              </a:rPr>
              <a:t>Black, Asian and Minority Ethnic </a:t>
            </a:r>
            <a:r>
              <a:rPr lang="en-US" altLang="en-US" sz="2200" b="1" dirty="0">
                <a:solidFill>
                  <a:srgbClr val="7030A0"/>
                </a:solidFill>
                <a:ea typeface="Times New Roman" panose="02020603050405020304" pitchFamily="18" charset="0"/>
                <a:cs typeface="Calibri" panose="020F0502020204030204" pitchFamily="34" charset="0"/>
              </a:rPr>
              <a:t> communities</a:t>
            </a:r>
          </a:p>
          <a:p>
            <a:pPr marL="342900" indent="-342900">
              <a:spcBef>
                <a:spcPct val="0"/>
              </a:spcBef>
              <a:buFont typeface="Wingdings" panose="05000000000000000000" pitchFamily="2" charset="2"/>
              <a:buChar char="Ø"/>
            </a:pPr>
            <a:r>
              <a:rPr lang="en-GB" altLang="en-US" sz="2200" b="1" dirty="0">
                <a:solidFill>
                  <a:srgbClr val="7030A0"/>
                </a:solidFill>
                <a:cs typeface="Calibri" panose="020F0502020204030204" pitchFamily="34" charset="0"/>
              </a:rPr>
              <a:t>The potential Impact of  </a:t>
            </a:r>
            <a:r>
              <a:rPr lang="en-US" altLang="en-US" sz="2200" b="1" dirty="0">
                <a:solidFill>
                  <a:srgbClr val="7030A0"/>
                </a:solidFill>
                <a:cs typeface="Calibri" panose="020F0502020204030204" pitchFamily="34" charset="0"/>
              </a:rPr>
              <a:t>Unconscious Bias and the lack of Cultural Competence in the Workplace</a:t>
            </a:r>
          </a:p>
          <a:p>
            <a:pPr marL="342900" indent="-342900">
              <a:spcBef>
                <a:spcPct val="0"/>
              </a:spcBef>
              <a:buFont typeface="Wingdings" panose="05000000000000000000" pitchFamily="2" charset="2"/>
              <a:buChar char="Ø"/>
            </a:pPr>
            <a:endParaRPr lang="en-GB" altLang="en-US" sz="2200" dirty="0">
              <a:solidFill>
                <a:srgbClr val="7030A0"/>
              </a:solidFill>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a:extLst>
              <a:ext uri="{FF2B5EF4-FFF2-40B4-BE49-F238E27FC236}">
                <a16:creationId xmlns:a16="http://schemas.microsoft.com/office/drawing/2014/main" id="{7F5183CC-D573-4D58-8873-D32B43B2DC8C}"/>
              </a:ext>
            </a:extLst>
          </p:cNvPr>
          <p:cNvSpPr txBox="1">
            <a:spLocks noChangeArrowheads="1"/>
          </p:cNvSpPr>
          <p:nvPr/>
        </p:nvSpPr>
        <p:spPr bwMode="auto">
          <a:xfrm>
            <a:off x="215900" y="4639602"/>
            <a:ext cx="87122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GB" altLang="en-US" sz="2000" b="1" dirty="0">
                <a:solidFill>
                  <a:srgbClr val="000099"/>
                </a:solidFill>
                <a:cs typeface="Arial" panose="020B0604020202020204" pitchFamily="34" charset="0"/>
              </a:rPr>
              <a:t>The  Challenges of achieving  cultural competence</a:t>
            </a:r>
            <a:endParaRPr lang="en-GB" altLang="en-US" sz="2200" dirty="0">
              <a:latin typeface="+mn-lt"/>
              <a:ea typeface="Calibri" panose="020F0502020204030204" pitchFamily="34" charset="0"/>
              <a:cs typeface="Arial" panose="020B0604020202020204" pitchFamily="34" charset="0"/>
            </a:endParaRPr>
          </a:p>
          <a:p>
            <a:pPr>
              <a:spcBef>
                <a:spcPct val="0"/>
              </a:spcBef>
              <a:buFont typeface="Wingdings" panose="05000000000000000000" pitchFamily="2" charset="2"/>
              <a:buChar char="§"/>
            </a:pPr>
            <a:r>
              <a:rPr lang="en-GB" altLang="en-US" sz="2200" dirty="0">
                <a:latin typeface="+mn-lt"/>
                <a:ea typeface="Calibri" panose="020F0502020204030204" pitchFamily="34" charset="0"/>
                <a:cs typeface="Arial" panose="020B0604020202020204" pitchFamily="34" charset="0"/>
              </a:rPr>
              <a:t>Growing number of different cultures</a:t>
            </a:r>
          </a:p>
          <a:p>
            <a:pPr>
              <a:spcBef>
                <a:spcPct val="0"/>
              </a:spcBef>
              <a:buFont typeface="Wingdings" panose="05000000000000000000" pitchFamily="2" charset="2"/>
              <a:buChar char="§"/>
            </a:pPr>
            <a:r>
              <a:rPr lang="en-GB" altLang="en-US" sz="2200" dirty="0">
                <a:latin typeface="+mn-lt"/>
                <a:ea typeface="Calibri" panose="020F0502020204030204" pitchFamily="34" charset="0"/>
                <a:cs typeface="Arial" panose="020B0604020202020204" pitchFamily="34" charset="0"/>
              </a:rPr>
              <a:t>Sharp and ever-increasing demand for services</a:t>
            </a:r>
          </a:p>
          <a:p>
            <a:pPr>
              <a:spcBef>
                <a:spcPct val="0"/>
              </a:spcBef>
              <a:buFont typeface="Wingdings" panose="05000000000000000000" pitchFamily="2" charset="2"/>
              <a:buChar char="§"/>
            </a:pPr>
            <a:r>
              <a:rPr lang="en-GB" altLang="en-US" sz="2200" dirty="0">
                <a:latin typeface="+mn-lt"/>
                <a:ea typeface="Calibri" panose="020F0502020204030204" pitchFamily="34" charset="0"/>
                <a:cs typeface="Arial" panose="020B0604020202020204" pitchFamily="34" charset="0"/>
              </a:rPr>
              <a:t>Operating within tight financial constraints. </a:t>
            </a:r>
          </a:p>
          <a:p>
            <a:pPr fontAlgn="t">
              <a:spcBef>
                <a:spcPct val="0"/>
              </a:spcBef>
              <a:buFont typeface="Wingdings" panose="05000000000000000000" pitchFamily="2" charset="2"/>
              <a:buChar char="§"/>
            </a:pPr>
            <a:r>
              <a:rPr lang="en-GB" altLang="en-US" sz="2200" dirty="0">
                <a:latin typeface="+mn-lt"/>
                <a:ea typeface="Calibri" panose="020F0502020204030204" pitchFamily="34" charset="0"/>
                <a:cs typeface="Arial" panose="020B0604020202020204" pitchFamily="34" charset="0"/>
              </a:rPr>
              <a:t>Needing greater awareness, knowledge, understanding and sensitivity of cultural difference</a:t>
            </a:r>
          </a:p>
        </p:txBody>
      </p:sp>
      <p:pic>
        <p:nvPicPr>
          <p:cNvPr id="49155" name="Picture 2" descr="Image result for diverse cymru logo">
            <a:hlinkClick r:id="rId3"/>
            <a:extLst>
              <a:ext uri="{FF2B5EF4-FFF2-40B4-BE49-F238E27FC236}">
                <a16:creationId xmlns:a16="http://schemas.microsoft.com/office/drawing/2014/main" id="{072BC0BA-4FB2-4DD0-9BA3-E3E4A244F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84138"/>
            <a:ext cx="102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
            <a:extLst>
              <a:ext uri="{FF2B5EF4-FFF2-40B4-BE49-F238E27FC236}">
                <a16:creationId xmlns:a16="http://schemas.microsoft.com/office/drawing/2014/main" id="{57C2622C-A045-442B-A992-38FECD3899C8}"/>
              </a:ext>
            </a:extLst>
          </p:cNvPr>
          <p:cNvSpPr>
            <a:spLocks noChangeArrowheads="1"/>
          </p:cNvSpPr>
          <p:nvPr/>
        </p:nvSpPr>
        <p:spPr bwMode="auto">
          <a:xfrm>
            <a:off x="0" y="355969"/>
            <a:ext cx="871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1" dirty="0">
                <a:solidFill>
                  <a:srgbClr val="000099"/>
                </a:solidFill>
                <a:latin typeface="+mn-lt"/>
                <a:cs typeface="Arial" panose="020B0604020202020204" pitchFamily="34" charset="0"/>
              </a:rPr>
              <a:t>The  Impact of a lack of cultural competence and Unconscious Bias </a:t>
            </a:r>
            <a:endParaRPr lang="en-GB" altLang="en-US" sz="2400" dirty="0">
              <a:latin typeface="+mn-lt"/>
              <a:cs typeface="Arial" panose="020B0604020202020204" pitchFamily="34" charset="0"/>
            </a:endParaRPr>
          </a:p>
        </p:txBody>
      </p:sp>
      <p:pic>
        <p:nvPicPr>
          <p:cNvPr id="49157" name="Picture 1" descr="Image result for Black Minority Ethnic  free photo images">
            <a:extLst>
              <a:ext uri="{FF2B5EF4-FFF2-40B4-BE49-F238E27FC236}">
                <a16:creationId xmlns:a16="http://schemas.microsoft.com/office/drawing/2014/main" id="{16C8CA15-63C1-438F-A2D0-07A5B683C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892071"/>
            <a:ext cx="1543807" cy="6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D51B893C-7759-487C-AA7C-9868E1A7EF5B}"/>
              </a:ext>
            </a:extLst>
          </p:cNvPr>
          <p:cNvSpPr txBox="1">
            <a:spLocks/>
          </p:cNvSpPr>
          <p:nvPr/>
        </p:nvSpPr>
        <p:spPr>
          <a:xfrm>
            <a:off x="339775" y="908720"/>
            <a:ext cx="8713787" cy="605472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 indent="0" eaLnBrk="1" hangingPunct="1">
              <a:spcBef>
                <a:spcPct val="0"/>
              </a:spcBef>
              <a:spcAft>
                <a:spcPts val="0"/>
              </a:spcAft>
              <a:buFont typeface="Arial" panose="020B0604020202020204" pitchFamily="34" charset="0"/>
              <a:buNone/>
              <a:defRPr/>
            </a:pPr>
            <a:r>
              <a:rPr lang="en-GB" altLang="en-US" sz="2200" b="1" dirty="0">
                <a:cs typeface="Arial" panose="020B0604020202020204" pitchFamily="34" charset="0"/>
              </a:rPr>
              <a:t>Influences:</a:t>
            </a:r>
          </a:p>
          <a:p>
            <a:pPr marL="323850" indent="-285750" eaLnBrk="1" hangingPunct="1">
              <a:spcBef>
                <a:spcPts val="0"/>
              </a:spcBef>
              <a:spcAft>
                <a:spcPts val="0"/>
              </a:spcAft>
              <a:defRPr/>
            </a:pPr>
            <a:r>
              <a:rPr lang="en-GB" altLang="en-US" sz="2200" dirty="0">
                <a:cs typeface="Arial" panose="020B0604020202020204" pitchFamily="34" charset="0"/>
              </a:rPr>
              <a:t>Who we employ </a:t>
            </a:r>
          </a:p>
          <a:p>
            <a:pPr marL="323850" indent="-285750" eaLnBrk="1" hangingPunct="1">
              <a:spcBef>
                <a:spcPts val="0"/>
              </a:spcBef>
              <a:spcAft>
                <a:spcPts val="0"/>
              </a:spcAft>
              <a:defRPr/>
            </a:pPr>
            <a:r>
              <a:rPr lang="en-GB" altLang="en-US" sz="2200" dirty="0">
                <a:cs typeface="Arial" panose="020B0604020202020204" pitchFamily="34" charset="0"/>
              </a:rPr>
              <a:t>How much we involve and listen to people who are different</a:t>
            </a:r>
          </a:p>
          <a:p>
            <a:pPr marL="323850" indent="-285750" eaLnBrk="1" hangingPunct="1">
              <a:spcBef>
                <a:spcPts val="0"/>
              </a:spcBef>
              <a:spcAft>
                <a:spcPts val="0"/>
              </a:spcAft>
              <a:defRPr/>
            </a:pPr>
            <a:r>
              <a:rPr lang="en-GB" altLang="en-US" sz="2200" dirty="0">
                <a:cs typeface="Arial" panose="020B0604020202020204" pitchFamily="34" charset="0"/>
              </a:rPr>
              <a:t>How we design services and projects</a:t>
            </a:r>
          </a:p>
          <a:p>
            <a:pPr marL="323850" indent="-285750" eaLnBrk="1" hangingPunct="1">
              <a:spcBef>
                <a:spcPts val="0"/>
              </a:spcBef>
              <a:spcAft>
                <a:spcPts val="0"/>
              </a:spcAft>
              <a:defRPr/>
            </a:pPr>
            <a:r>
              <a:rPr lang="en-GB" altLang="en-US" sz="2200" dirty="0">
                <a:cs typeface="Arial" panose="020B0604020202020204" pitchFamily="34" charset="0"/>
              </a:rPr>
              <a:t>How we deliver services</a:t>
            </a:r>
            <a:endParaRPr lang="en-GB" altLang="en-US" sz="2200" dirty="0">
              <a:solidFill>
                <a:srgbClr val="000099"/>
              </a:solidFill>
              <a:cs typeface="Arial" panose="020B0604020202020204" pitchFamily="34" charset="0"/>
            </a:endParaRPr>
          </a:p>
          <a:p>
            <a:pPr marL="0" indent="0">
              <a:spcBef>
                <a:spcPts val="0"/>
              </a:spcBef>
              <a:spcAft>
                <a:spcPts val="0"/>
              </a:spcAft>
              <a:buFont typeface="Arial" panose="020B0604020202020204" pitchFamily="34" charset="0"/>
              <a:buNone/>
              <a:defRPr/>
            </a:pPr>
            <a:r>
              <a:rPr lang="en-GB" altLang="en-US" sz="2200" b="1" dirty="0">
                <a:cs typeface="Arial" panose="020B0604020202020204" pitchFamily="34" charset="0"/>
              </a:rPr>
              <a:t>Which impacts on:</a:t>
            </a:r>
          </a:p>
          <a:p>
            <a:pPr>
              <a:spcBef>
                <a:spcPts val="0"/>
              </a:spcBef>
              <a:spcAft>
                <a:spcPts val="0"/>
              </a:spcAft>
              <a:defRPr/>
            </a:pPr>
            <a:r>
              <a:rPr lang="en-GB" altLang="en-US" sz="2200" dirty="0">
                <a:cs typeface="Arial" panose="020B0604020202020204" pitchFamily="34" charset="0"/>
              </a:rPr>
              <a:t>Team/individual working practices (how we treat one another)</a:t>
            </a:r>
          </a:p>
          <a:p>
            <a:pPr>
              <a:spcBef>
                <a:spcPts val="0"/>
              </a:spcBef>
              <a:spcAft>
                <a:spcPts val="0"/>
              </a:spcAft>
              <a:defRPr/>
            </a:pPr>
            <a:r>
              <a:rPr lang="en-GB" altLang="en-US" sz="2200" dirty="0">
                <a:cs typeface="Arial" panose="020B0604020202020204" pitchFamily="34" charset="0"/>
              </a:rPr>
              <a:t>Leadership – Management approaches</a:t>
            </a:r>
          </a:p>
          <a:p>
            <a:pPr>
              <a:spcBef>
                <a:spcPts val="0"/>
              </a:spcBef>
              <a:spcAft>
                <a:spcPts val="0"/>
              </a:spcAft>
              <a:defRPr/>
            </a:pPr>
            <a:r>
              <a:rPr lang="en-GB" altLang="en-US" sz="2200" dirty="0">
                <a:cs typeface="Arial" panose="020B0604020202020204" pitchFamily="34" charset="0"/>
              </a:rPr>
              <a:t>Lack of consultation and engagement</a:t>
            </a:r>
            <a:endParaRPr lang="en-GB" altLang="en-US" sz="2200" dirty="0">
              <a:solidFill>
                <a:srgbClr val="FF0000"/>
              </a:solidFill>
              <a:cs typeface="Arial" panose="020B0604020202020204" pitchFamily="34" charset="0"/>
            </a:endParaRPr>
          </a:p>
          <a:p>
            <a:pPr marL="0" indent="0">
              <a:spcBef>
                <a:spcPts val="0"/>
              </a:spcBef>
              <a:spcAft>
                <a:spcPts val="0"/>
              </a:spcAft>
              <a:buFont typeface="Arial" panose="020B0604020202020204" pitchFamily="34" charset="0"/>
              <a:buNone/>
              <a:defRPr/>
            </a:pPr>
            <a:endParaRPr lang="en-GB" altLang="en-US" sz="1000" b="1" dirty="0">
              <a:solidFill>
                <a:srgbClr val="7030A0"/>
              </a:solidFill>
              <a:cs typeface="Arial" panose="020B0604020202020204" pitchFamily="34" charset="0"/>
            </a:endParaRPr>
          </a:p>
          <a:p>
            <a:pPr marL="0" indent="0">
              <a:spcBef>
                <a:spcPts val="0"/>
              </a:spcBef>
              <a:spcAft>
                <a:spcPts val="0"/>
              </a:spcAft>
              <a:buFont typeface="Arial" panose="020B0604020202020204" pitchFamily="34" charset="0"/>
              <a:buNone/>
              <a:defRPr/>
            </a:pPr>
            <a:r>
              <a:rPr lang="en-GB" altLang="en-US" sz="2000" b="1" dirty="0">
                <a:solidFill>
                  <a:srgbClr val="7030A0"/>
                </a:solidFill>
                <a:cs typeface="Arial" panose="020B0604020202020204" pitchFamily="34" charset="0"/>
              </a:rPr>
              <a:t>Leading to INEQUITY IN SERVICE PROVISION and DELIVERY</a:t>
            </a:r>
          </a:p>
          <a:p>
            <a:pPr marL="0" indent="0">
              <a:spcBef>
                <a:spcPts val="0"/>
              </a:spcBef>
              <a:spcAft>
                <a:spcPts val="0"/>
              </a:spcAft>
              <a:buFont typeface="Arial" panose="020B0604020202020204" pitchFamily="34" charset="0"/>
              <a:buNone/>
              <a:defRPr/>
            </a:pPr>
            <a:endParaRPr lang="en-GB" altLang="en-US" sz="2000" b="1" dirty="0">
              <a:solidFill>
                <a:srgbClr val="7030A0"/>
              </a:solidFill>
              <a:cs typeface="Arial" panose="020B0604020202020204" pitchFamily="34" charset="0"/>
            </a:endParaRPr>
          </a:p>
        </p:txBody>
      </p:sp>
    </p:spTree>
    <p:extLst>
      <p:ext uri="{BB962C8B-B14F-4D97-AF65-F5344CB8AC3E}">
        <p14:creationId xmlns:p14="http://schemas.microsoft.com/office/powerpoint/2010/main" val="10239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diverse cymru logo">
            <a:hlinkClick r:id="rId3"/>
            <a:extLst>
              <a:ext uri="{FF2B5EF4-FFF2-40B4-BE49-F238E27FC236}">
                <a16:creationId xmlns:a16="http://schemas.microsoft.com/office/drawing/2014/main" id="{D74F0EAC-E2A7-4E1D-9BD4-7FDEEB012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127000"/>
            <a:ext cx="1409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Shape 54">
            <a:extLst>
              <a:ext uri="{FF2B5EF4-FFF2-40B4-BE49-F238E27FC236}">
                <a16:creationId xmlns:a16="http://schemas.microsoft.com/office/drawing/2014/main" id="{315890DD-EC75-48FE-8688-A391C5963A12}"/>
              </a:ext>
            </a:extLst>
          </p:cNvPr>
          <p:cNvSpPr txBox="1">
            <a:spLocks/>
          </p:cNvSpPr>
          <p:nvPr/>
        </p:nvSpPr>
        <p:spPr bwMode="auto">
          <a:xfrm>
            <a:off x="77787" y="3161507"/>
            <a:ext cx="898842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t"/>
            <a:endParaRPr lang="en-GB" altLang="en-US" sz="2400" b="1" dirty="0">
              <a:solidFill>
                <a:srgbClr val="002060"/>
              </a:solidFill>
              <a:latin typeface="Arial" panose="020B0604020202020204" pitchFamily="34" charset="0"/>
              <a:cs typeface="Arial" panose="020B0604020202020204" pitchFamily="34" charset="0"/>
            </a:endParaRPr>
          </a:p>
          <a:p>
            <a:pPr fontAlgn="t"/>
            <a:endParaRPr lang="en-GB" altLang="en-US" sz="2000" b="1" dirty="0">
              <a:solidFill>
                <a:srgbClr val="002060"/>
              </a:solidFill>
              <a:latin typeface="Arial" panose="020B0604020202020204" pitchFamily="34" charset="0"/>
              <a:cs typeface="Arial" panose="020B0604020202020204" pitchFamily="34" charset="0"/>
            </a:endParaRPr>
          </a:p>
        </p:txBody>
      </p:sp>
      <p:sp>
        <p:nvSpPr>
          <p:cNvPr id="88068" name="TextBox 7">
            <a:extLst>
              <a:ext uri="{FF2B5EF4-FFF2-40B4-BE49-F238E27FC236}">
                <a16:creationId xmlns:a16="http://schemas.microsoft.com/office/drawing/2014/main" id="{1C38AC7F-D44B-4867-9E77-45E61CCAF2C0}"/>
              </a:ext>
            </a:extLst>
          </p:cNvPr>
          <p:cNvSpPr txBox="1">
            <a:spLocks noChangeArrowheads="1"/>
          </p:cNvSpPr>
          <p:nvPr/>
        </p:nvSpPr>
        <p:spPr bwMode="auto">
          <a:xfrm>
            <a:off x="411955" y="1039168"/>
            <a:ext cx="823277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200" b="1" dirty="0">
                <a:latin typeface="Arial" panose="020B0604020202020204" pitchFamily="34" charset="0"/>
                <a:cs typeface="Arial" panose="020B0604020202020204" pitchFamily="34" charset="0"/>
              </a:rPr>
              <a:t>The  Black, Asian and Minority Ethnic  </a:t>
            </a:r>
          </a:p>
          <a:p>
            <a:pPr algn="ctr">
              <a:spcBef>
                <a:spcPct val="0"/>
              </a:spcBef>
              <a:buFontTx/>
              <a:buNone/>
            </a:pPr>
            <a:r>
              <a:rPr lang="en-GB" altLang="en-US" sz="2200" b="1" dirty="0">
                <a:latin typeface="Arial" panose="020B0604020202020204" pitchFamily="34" charset="0"/>
                <a:cs typeface="Arial" panose="020B0604020202020204" pitchFamily="34" charset="0"/>
              </a:rPr>
              <a:t>Cultural Competence Certification Scheme </a:t>
            </a:r>
          </a:p>
          <a:p>
            <a:pPr algn="ctr">
              <a:spcBef>
                <a:spcPct val="0"/>
              </a:spcBef>
              <a:buNone/>
            </a:pPr>
            <a:r>
              <a:rPr lang="en-GB" altLang="en-US" sz="2200" b="1" dirty="0">
                <a:solidFill>
                  <a:srgbClr val="000099"/>
                </a:solidFill>
                <a:latin typeface="Arial" panose="020B0604020202020204" pitchFamily="34" charset="0"/>
                <a:cs typeface="Arial" panose="020B0604020202020204" pitchFamily="34" charset="0"/>
              </a:rPr>
              <a:t>A Positive Way Forward  </a:t>
            </a:r>
          </a:p>
          <a:p>
            <a:pPr algn="ctr">
              <a:spcBef>
                <a:spcPct val="0"/>
              </a:spcBef>
              <a:buNone/>
            </a:pPr>
            <a:r>
              <a:rPr lang="en-GB" altLang="en-US" sz="2000" b="1" dirty="0">
                <a:solidFill>
                  <a:srgbClr val="7030A0"/>
                </a:solidFill>
                <a:latin typeface="+mn-lt"/>
                <a:cs typeface="Arial" panose="020B0604020202020204" pitchFamily="34" charset="0"/>
              </a:rPr>
              <a:t>Funded by  WAG  - Endorsed by the </a:t>
            </a:r>
            <a:r>
              <a:rPr lang="en-GB" altLang="en-US" sz="2000" b="1" dirty="0" err="1">
                <a:solidFill>
                  <a:srgbClr val="7030A0"/>
                </a:solidFill>
                <a:latin typeface="+mn-lt"/>
                <a:cs typeface="Arial" panose="020B0604020202020204" pitchFamily="34" charset="0"/>
              </a:rPr>
              <a:t>RCPsych</a:t>
            </a:r>
            <a:r>
              <a:rPr lang="en-GB" altLang="en-US" sz="2000" b="1" dirty="0">
                <a:solidFill>
                  <a:srgbClr val="7030A0"/>
                </a:solidFill>
                <a:latin typeface="+mn-lt"/>
                <a:cs typeface="Arial" panose="020B0604020202020204" pitchFamily="34" charset="0"/>
              </a:rPr>
              <a:t>- Certified by </a:t>
            </a:r>
            <a:r>
              <a:rPr lang="en-GB" altLang="en-US" sz="2000" b="1" dirty="0" err="1">
                <a:solidFill>
                  <a:srgbClr val="7030A0"/>
                </a:solidFill>
                <a:latin typeface="+mn-lt"/>
                <a:cs typeface="Arial" panose="020B0604020202020204" pitchFamily="34" charset="0"/>
              </a:rPr>
              <a:t>UKIED</a:t>
            </a:r>
            <a:r>
              <a:rPr lang="en-GB" altLang="en-US" sz="2000" b="1" dirty="0">
                <a:solidFill>
                  <a:srgbClr val="7030A0"/>
                </a:solidFill>
                <a:latin typeface="+mn-lt"/>
                <a:cs typeface="Arial" panose="020B0604020202020204" pitchFamily="34" charset="0"/>
              </a:rPr>
              <a:t> </a:t>
            </a:r>
          </a:p>
        </p:txBody>
      </p:sp>
      <p:sp>
        <p:nvSpPr>
          <p:cNvPr id="88069" name="TextBox 5">
            <a:extLst>
              <a:ext uri="{FF2B5EF4-FFF2-40B4-BE49-F238E27FC236}">
                <a16:creationId xmlns:a16="http://schemas.microsoft.com/office/drawing/2014/main" id="{12036673-EFF1-45B4-BD04-856C6D5816EF}"/>
              </a:ext>
            </a:extLst>
          </p:cNvPr>
          <p:cNvSpPr txBox="1">
            <a:spLocks noChangeArrowheads="1"/>
          </p:cNvSpPr>
          <p:nvPr/>
        </p:nvSpPr>
        <p:spPr bwMode="auto">
          <a:xfrm>
            <a:off x="0" y="3541058"/>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b="1" dirty="0">
              <a:latin typeface="+mn-lt"/>
              <a:cs typeface="Arial" panose="020B0604020202020204" pitchFamily="34" charset="0"/>
            </a:endParaRPr>
          </a:p>
          <a:p>
            <a:pPr>
              <a:spcBef>
                <a:spcPct val="0"/>
              </a:spcBef>
              <a:buFontTx/>
              <a:buNone/>
            </a:pPr>
            <a:r>
              <a:rPr lang="en-GB" altLang="en-US" sz="2400" b="1" dirty="0">
                <a:latin typeface="+mn-lt"/>
                <a:cs typeface="Arial" panose="020B0604020202020204" pitchFamily="34" charset="0"/>
              </a:rPr>
              <a:t>2016 – Launch of Cultural Competency Toolkit</a:t>
            </a:r>
          </a:p>
          <a:p>
            <a:pPr>
              <a:spcBef>
                <a:spcPct val="0"/>
              </a:spcBef>
              <a:buFontTx/>
              <a:buNone/>
            </a:pPr>
            <a:endParaRPr lang="en-GB" altLang="en-US" sz="2400" b="1" dirty="0">
              <a:latin typeface="+mn-lt"/>
              <a:cs typeface="Arial" panose="020B0604020202020204" pitchFamily="34" charset="0"/>
            </a:endParaRPr>
          </a:p>
          <a:p>
            <a:pPr>
              <a:spcBef>
                <a:spcPct val="0"/>
              </a:spcBef>
              <a:buFontTx/>
              <a:buNone/>
            </a:pPr>
            <a:r>
              <a:rPr lang="en-GB" altLang="en-US" sz="2400" b="1" dirty="0">
                <a:latin typeface="+mn-lt"/>
                <a:cs typeface="Arial" panose="020B0604020202020204" pitchFamily="34" charset="0"/>
              </a:rPr>
              <a:t>2018 – Launch of  Certification Scheme (Mental Health) </a:t>
            </a:r>
          </a:p>
          <a:p>
            <a:pPr>
              <a:spcBef>
                <a:spcPct val="0"/>
              </a:spcBef>
              <a:buFontTx/>
              <a:buNone/>
            </a:pPr>
            <a:endParaRPr lang="en-GB" altLang="en-US" sz="2400" b="1" dirty="0">
              <a:latin typeface="+mn-lt"/>
              <a:cs typeface="Arial" panose="020B0604020202020204" pitchFamily="34" charset="0"/>
            </a:endParaRPr>
          </a:p>
          <a:p>
            <a:pPr>
              <a:spcBef>
                <a:spcPct val="0"/>
              </a:spcBef>
              <a:buNone/>
            </a:pPr>
            <a:r>
              <a:rPr lang="en-GB" altLang="en-US" sz="2400" b="1" dirty="0">
                <a:latin typeface="+mn-lt"/>
                <a:cs typeface="Arial" panose="020B0604020202020204" pitchFamily="34" charset="0"/>
              </a:rPr>
              <a:t>2020 – Additional WAG funding to expand Certification  Scheme</a:t>
            </a:r>
          </a:p>
          <a:p>
            <a:pPr>
              <a:spcBef>
                <a:spcPct val="0"/>
              </a:spcBef>
              <a:buFontTx/>
              <a:buNone/>
            </a:pPr>
            <a:endParaRPr lang="en-GB" altLang="en-US" sz="2400" b="1" dirty="0">
              <a:latin typeface="+mn-lt"/>
              <a:cs typeface="Arial" panose="020B0604020202020204" pitchFamily="34" charset="0"/>
            </a:endParaRPr>
          </a:p>
          <a:p>
            <a:pPr>
              <a:spcBef>
                <a:spcPct val="0"/>
              </a:spcBef>
              <a:buFontTx/>
              <a:buNone/>
            </a:pPr>
            <a:r>
              <a:rPr lang="en-GB" altLang="en-US" sz="2400" b="1" dirty="0">
                <a:latin typeface="+mn-lt"/>
                <a:cs typeface="Arial" panose="020B0604020202020204" pitchFamily="34" charset="0"/>
              </a:rPr>
              <a:t>2022 – Working with 90+ workplace areas across Wales </a:t>
            </a:r>
          </a:p>
        </p:txBody>
      </p:sp>
      <p:sp>
        <p:nvSpPr>
          <p:cNvPr id="6" name="TextBox 8">
            <a:extLst>
              <a:ext uri="{FF2B5EF4-FFF2-40B4-BE49-F238E27FC236}">
                <a16:creationId xmlns:a16="http://schemas.microsoft.com/office/drawing/2014/main" id="{88D5875A-036E-4010-83D0-1B91A5F2ED6B}"/>
              </a:ext>
            </a:extLst>
          </p:cNvPr>
          <p:cNvSpPr txBox="1">
            <a:spLocks noChangeArrowheads="1"/>
          </p:cNvSpPr>
          <p:nvPr/>
        </p:nvSpPr>
        <p:spPr bwMode="auto">
          <a:xfrm>
            <a:off x="539750" y="182563"/>
            <a:ext cx="7200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dirty="0">
                <a:solidFill>
                  <a:srgbClr val="002060"/>
                </a:solidFill>
                <a:latin typeface="Arial" panose="020B0604020202020204" pitchFamily="34" charset="0"/>
              </a:rPr>
              <a:t>How the Scheme Works </a:t>
            </a:r>
          </a:p>
        </p:txBody>
      </p:sp>
      <p:sp>
        <p:nvSpPr>
          <p:cNvPr id="8" name="TextBox 7">
            <a:extLst>
              <a:ext uri="{FF2B5EF4-FFF2-40B4-BE49-F238E27FC236}">
                <a16:creationId xmlns:a16="http://schemas.microsoft.com/office/drawing/2014/main" id="{C8295E9A-8720-4B29-8DFB-14B02984EA93}"/>
              </a:ext>
            </a:extLst>
          </p:cNvPr>
          <p:cNvSpPr txBox="1"/>
          <p:nvPr/>
        </p:nvSpPr>
        <p:spPr>
          <a:xfrm>
            <a:off x="1064129" y="2694111"/>
            <a:ext cx="6151844" cy="707886"/>
          </a:xfrm>
          <a:prstGeom prst="rect">
            <a:avLst/>
          </a:prstGeom>
          <a:noFill/>
        </p:spPr>
        <p:txBody>
          <a:bodyPr wrap="square">
            <a:spAutoFit/>
          </a:bodyPr>
          <a:lstStyle/>
          <a:p>
            <a:pPr algn="ctr">
              <a:spcBef>
                <a:spcPct val="0"/>
              </a:spcBef>
              <a:buFontTx/>
              <a:buNone/>
            </a:pPr>
            <a:r>
              <a:rPr lang="en-GB" altLang="en-US" sz="4000" b="1" dirty="0">
                <a:solidFill>
                  <a:srgbClr val="000099"/>
                </a:solidFill>
                <a:latin typeface="+mn-lt"/>
                <a:cs typeface="Arial" panose="020B0604020202020204" pitchFamily="34" charset="0"/>
              </a:rPr>
              <a:t>Scheme History  Highlights</a:t>
            </a:r>
            <a:endParaRPr lang="en-GB" altLang="en-US" sz="4000" b="1" dirty="0">
              <a:solidFill>
                <a:srgbClr val="002060"/>
              </a:solidFill>
              <a:latin typeface="+mn-lt"/>
              <a:cs typeface="Arial" panose="020B0604020202020204" pitchFamily="34" charset="0"/>
            </a:endParaRPr>
          </a:p>
        </p:txBody>
      </p:sp>
    </p:spTree>
    <p:extLst>
      <p:ext uri="{BB962C8B-B14F-4D97-AF65-F5344CB8AC3E}">
        <p14:creationId xmlns:p14="http://schemas.microsoft.com/office/powerpoint/2010/main" val="396806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diverse cymru logo">
            <a:hlinkClick r:id="rId3"/>
            <a:extLst>
              <a:ext uri="{FF2B5EF4-FFF2-40B4-BE49-F238E27FC236}">
                <a16:creationId xmlns:a16="http://schemas.microsoft.com/office/drawing/2014/main" id="{D74F0EAC-E2A7-4E1D-9BD4-7FDEEB012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127000"/>
            <a:ext cx="1409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Shape 54">
            <a:extLst>
              <a:ext uri="{FF2B5EF4-FFF2-40B4-BE49-F238E27FC236}">
                <a16:creationId xmlns:a16="http://schemas.microsoft.com/office/drawing/2014/main" id="{315890DD-EC75-48FE-8688-A391C5963A12}"/>
              </a:ext>
            </a:extLst>
          </p:cNvPr>
          <p:cNvSpPr txBox="1">
            <a:spLocks/>
          </p:cNvSpPr>
          <p:nvPr/>
        </p:nvSpPr>
        <p:spPr bwMode="auto">
          <a:xfrm>
            <a:off x="167136" y="3145354"/>
            <a:ext cx="8692702" cy="35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GB" altLang="en-US" sz="2800" b="1" dirty="0">
                <a:latin typeface="+mn-lt"/>
                <a:cs typeface="Arial" panose="020B0604020202020204" pitchFamily="34" charset="0"/>
              </a:rPr>
              <a:t>Aims and Objectives</a:t>
            </a:r>
          </a:p>
          <a:p>
            <a:pPr>
              <a:spcBef>
                <a:spcPct val="0"/>
              </a:spcBef>
            </a:pPr>
            <a:r>
              <a:rPr lang="en-GB" altLang="en-US" sz="2200" dirty="0">
                <a:solidFill>
                  <a:srgbClr val="002060"/>
                </a:solidFill>
                <a:cs typeface="Calibri" panose="020F0502020204030204" pitchFamily="34" charset="0"/>
              </a:rPr>
              <a:t>To proactively address the inequality faced by Black, Asian and Minority Ethnic  Individuals accessing services in Wales</a:t>
            </a:r>
          </a:p>
          <a:p>
            <a:pPr>
              <a:spcBef>
                <a:spcPct val="0"/>
              </a:spcBef>
            </a:pPr>
            <a:r>
              <a:rPr lang="en-GB" altLang="en-US" sz="2200" dirty="0">
                <a:solidFill>
                  <a:srgbClr val="002060"/>
                </a:solidFill>
                <a:cs typeface="Calibri" panose="020F0502020204030204" pitchFamily="34" charset="0"/>
              </a:rPr>
              <a:t>To be achieved through the provision of practical assistance to organisations, workplaces and practitioners</a:t>
            </a:r>
          </a:p>
          <a:p>
            <a:pPr>
              <a:spcBef>
                <a:spcPct val="0"/>
              </a:spcBef>
            </a:pPr>
            <a:r>
              <a:rPr lang="en-US" altLang="en-US" sz="2200" dirty="0">
                <a:solidFill>
                  <a:srgbClr val="002060"/>
                </a:solidFill>
                <a:cs typeface="Calibri" panose="020F0502020204030204" pitchFamily="34" charset="0"/>
              </a:rPr>
              <a:t>Taking note of the issues related to the potential of unconscious bias and a lack of cultural competency</a:t>
            </a:r>
          </a:p>
          <a:p>
            <a:pPr>
              <a:spcBef>
                <a:spcPct val="0"/>
              </a:spcBef>
            </a:pPr>
            <a:r>
              <a:rPr lang="en-GB" altLang="en-US" sz="2200" dirty="0">
                <a:solidFill>
                  <a:srgbClr val="002060"/>
                </a:solidFill>
                <a:cs typeface="Calibri" panose="020F0502020204030204" pitchFamily="34" charset="0"/>
              </a:rPr>
              <a:t>Certification verification provided through an established accredited body, enables organisations to  incrementally work towards providing excellent practical culturally appropriate  person-</a:t>
            </a:r>
            <a:r>
              <a:rPr lang="en-GB" altLang="en-US" sz="2200" dirty="0" err="1">
                <a:solidFill>
                  <a:srgbClr val="002060"/>
                </a:solidFill>
                <a:cs typeface="Calibri" panose="020F0502020204030204" pitchFamily="34" charset="0"/>
              </a:rPr>
              <a:t>centered</a:t>
            </a:r>
            <a:r>
              <a:rPr lang="en-GB" altLang="en-US" sz="2200" dirty="0">
                <a:solidFill>
                  <a:srgbClr val="002060"/>
                </a:solidFill>
                <a:cs typeface="Calibri" panose="020F0502020204030204" pitchFamily="34" charset="0"/>
              </a:rPr>
              <a:t> services</a:t>
            </a:r>
          </a:p>
        </p:txBody>
      </p:sp>
      <p:sp>
        <p:nvSpPr>
          <p:cNvPr id="6" name="TextBox 8">
            <a:extLst>
              <a:ext uri="{FF2B5EF4-FFF2-40B4-BE49-F238E27FC236}">
                <a16:creationId xmlns:a16="http://schemas.microsoft.com/office/drawing/2014/main" id="{88D5875A-036E-4010-83D0-1B91A5F2ED6B}"/>
              </a:ext>
            </a:extLst>
          </p:cNvPr>
          <p:cNvSpPr txBox="1">
            <a:spLocks noChangeArrowheads="1"/>
          </p:cNvSpPr>
          <p:nvPr/>
        </p:nvSpPr>
        <p:spPr bwMode="auto">
          <a:xfrm>
            <a:off x="577680" y="62856"/>
            <a:ext cx="7200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dirty="0">
                <a:solidFill>
                  <a:srgbClr val="002060"/>
                </a:solidFill>
                <a:latin typeface="Arial" panose="020B0604020202020204" pitchFamily="34" charset="0"/>
              </a:rPr>
              <a:t>How the Scheme Works </a:t>
            </a:r>
          </a:p>
        </p:txBody>
      </p:sp>
      <p:sp>
        <p:nvSpPr>
          <p:cNvPr id="10" name="TextBox 9">
            <a:extLst>
              <a:ext uri="{FF2B5EF4-FFF2-40B4-BE49-F238E27FC236}">
                <a16:creationId xmlns:a16="http://schemas.microsoft.com/office/drawing/2014/main" id="{50F99DC6-8DC3-4D30-9C66-5D08CA736291}"/>
              </a:ext>
            </a:extLst>
          </p:cNvPr>
          <p:cNvSpPr txBox="1"/>
          <p:nvPr/>
        </p:nvSpPr>
        <p:spPr>
          <a:xfrm>
            <a:off x="167136" y="670330"/>
            <a:ext cx="8988425" cy="2416046"/>
          </a:xfrm>
          <a:prstGeom prst="rect">
            <a:avLst/>
          </a:prstGeom>
          <a:noFill/>
        </p:spPr>
        <p:txBody>
          <a:bodyPr wrap="square">
            <a:spAutoFit/>
          </a:bodyPr>
          <a:lstStyle/>
          <a:p>
            <a:pPr marL="285750" indent="-285750">
              <a:spcBef>
                <a:spcPct val="0"/>
              </a:spcBef>
              <a:buFont typeface="Arial" panose="020B0604020202020204" pitchFamily="34" charset="0"/>
              <a:buChar char="•"/>
            </a:pPr>
            <a:endParaRPr lang="en-GB" altLang="en-US" sz="1800" b="1" dirty="0">
              <a:solidFill>
                <a:srgbClr val="000099"/>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endParaRPr lang="en-GB" altLang="en-US" sz="1800" b="1" dirty="0">
              <a:solidFill>
                <a:srgbClr val="0000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100" b="1" dirty="0">
                <a:solidFill>
                  <a:srgbClr val="002060"/>
                </a:solidFill>
                <a:latin typeface="+mn-lt"/>
                <a:ea typeface="Arial" panose="020B0604020202020204" pitchFamily="34" charset="0"/>
              </a:rPr>
              <a:t>Evidence Based approach </a:t>
            </a:r>
            <a:r>
              <a:rPr lang="en-GB" sz="2100" b="1" dirty="0">
                <a:solidFill>
                  <a:srgbClr val="002060"/>
                </a:solidFill>
                <a:effectLst/>
                <a:latin typeface="+mn-lt"/>
                <a:ea typeface="Arial" panose="020B0604020202020204" pitchFamily="34" charset="0"/>
              </a:rPr>
              <a:t>focuses on supporting organisations, workplaces and practitioners to  improve cultural competency through workplaces making incremental practical changes to workplace practice where necessary</a:t>
            </a:r>
          </a:p>
          <a:p>
            <a:pPr marL="285750" indent="-285750">
              <a:spcBef>
                <a:spcPct val="0"/>
              </a:spcBef>
              <a:buFont typeface="Arial" panose="020B0604020202020204" pitchFamily="34" charset="0"/>
              <a:buChar char="•"/>
            </a:pPr>
            <a:endParaRPr lang="en-GB" altLang="en-US" sz="1000" b="1" dirty="0">
              <a:solidFill>
                <a:srgbClr val="002060"/>
              </a:solidFill>
              <a:latin typeface="+mn-lt"/>
              <a:cs typeface="Arial" panose="020B0604020202020204" pitchFamily="34" charset="0"/>
            </a:endParaRPr>
          </a:p>
          <a:p>
            <a:pPr marL="285750" indent="-285750">
              <a:spcBef>
                <a:spcPct val="0"/>
              </a:spcBef>
              <a:buFont typeface="Arial" panose="020B0604020202020204" pitchFamily="34" charset="0"/>
              <a:buChar char="•"/>
            </a:pPr>
            <a:r>
              <a:rPr lang="en-GB" altLang="en-US" sz="2100" b="1" dirty="0">
                <a:solidFill>
                  <a:srgbClr val="7030A0"/>
                </a:solidFill>
                <a:latin typeface="+mn-lt"/>
                <a:cs typeface="Arial" panose="020B0604020202020204" pitchFamily="34" charset="0"/>
              </a:rPr>
              <a:t>Provides Awareness Raising - Cultural Competence  and Unconscious Bias </a:t>
            </a:r>
          </a:p>
          <a:p>
            <a:pPr marL="285750" indent="-285750">
              <a:spcBef>
                <a:spcPct val="0"/>
              </a:spcBef>
              <a:buFont typeface="Arial" panose="020B0604020202020204" pitchFamily="34" charset="0"/>
              <a:buChar char="•"/>
            </a:pPr>
            <a:r>
              <a:rPr lang="en-GB" altLang="en-US" sz="2100" b="1" dirty="0">
                <a:solidFill>
                  <a:srgbClr val="7030A0"/>
                </a:solidFill>
                <a:latin typeface="+mn-lt"/>
                <a:cs typeface="Arial" panose="020B0604020202020204" pitchFamily="34" charset="0"/>
              </a:rPr>
              <a:t> Self Assessment of  Cultural Competence Progress </a:t>
            </a:r>
          </a:p>
        </p:txBody>
      </p:sp>
      <p:sp>
        <p:nvSpPr>
          <p:cNvPr id="11" name="TextBox 10">
            <a:extLst>
              <a:ext uri="{FF2B5EF4-FFF2-40B4-BE49-F238E27FC236}">
                <a16:creationId xmlns:a16="http://schemas.microsoft.com/office/drawing/2014/main" id="{71572F54-0D66-4542-8C65-56478F3074BC}"/>
              </a:ext>
            </a:extLst>
          </p:cNvPr>
          <p:cNvSpPr txBox="1"/>
          <p:nvPr/>
        </p:nvSpPr>
        <p:spPr>
          <a:xfrm>
            <a:off x="376771" y="701492"/>
            <a:ext cx="4683966" cy="523220"/>
          </a:xfrm>
          <a:prstGeom prst="rect">
            <a:avLst/>
          </a:prstGeom>
          <a:noFill/>
        </p:spPr>
        <p:txBody>
          <a:bodyPr wrap="square">
            <a:spAutoFit/>
          </a:bodyPr>
          <a:lstStyle/>
          <a:p>
            <a:pPr>
              <a:spcBef>
                <a:spcPct val="0"/>
              </a:spcBef>
              <a:buFontTx/>
              <a:buNone/>
            </a:pPr>
            <a:r>
              <a:rPr lang="en-GB" altLang="en-US" sz="2800" b="1" dirty="0">
                <a:latin typeface="+mn-lt"/>
                <a:cs typeface="Arial" panose="020B0604020202020204" pitchFamily="34" charset="0"/>
              </a:rPr>
              <a:t>Structure</a:t>
            </a:r>
          </a:p>
        </p:txBody>
      </p:sp>
    </p:spTree>
    <p:extLst>
      <p:ext uri="{BB962C8B-B14F-4D97-AF65-F5344CB8AC3E}">
        <p14:creationId xmlns:p14="http://schemas.microsoft.com/office/powerpoint/2010/main" val="23441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81E28-C263-4584-8342-E9F7492F62FA}"/>
              </a:ext>
            </a:extLst>
          </p:cNvPr>
          <p:cNvSpPr txBox="1"/>
          <p:nvPr/>
        </p:nvSpPr>
        <p:spPr>
          <a:xfrm>
            <a:off x="204787" y="1124744"/>
            <a:ext cx="8734425" cy="5509200"/>
          </a:xfrm>
          <a:prstGeom prst="rect">
            <a:avLst/>
          </a:prstGeom>
          <a:noFill/>
        </p:spPr>
        <p:txBody>
          <a:bodyPr>
            <a:spAutoFit/>
          </a:bodyPr>
          <a:lstStyle/>
          <a:p>
            <a:pPr>
              <a:spcBef>
                <a:spcPts val="0"/>
              </a:spcBef>
              <a:spcAft>
                <a:spcPts val="0"/>
              </a:spcAft>
              <a:defRPr/>
            </a:pPr>
            <a:r>
              <a:rPr lang="en-GB" altLang="en-US" sz="3200" b="1" dirty="0">
                <a:latin typeface="+mn-lt"/>
                <a:cs typeface="Arial" panose="020B0604020202020204" pitchFamily="34" charset="0"/>
              </a:rPr>
              <a:t>Awareness  Raising Session  - Outline </a:t>
            </a:r>
          </a:p>
          <a:p>
            <a:pPr eaLnBrk="1" hangingPunct="1">
              <a:spcBef>
                <a:spcPts val="0"/>
              </a:spcBef>
              <a:spcAft>
                <a:spcPts val="0"/>
              </a:spcAft>
              <a:defRPr/>
            </a:pPr>
            <a:endParaRPr lang="en-GB" altLang="en-US" sz="1000" b="1" dirty="0">
              <a:cs typeface="Arial" panose="020B0604020202020204" pitchFamily="34" charset="0"/>
            </a:endParaRPr>
          </a:p>
          <a:p>
            <a:pPr marL="228600" indent="-228600">
              <a:spcBef>
                <a:spcPts val="0"/>
              </a:spcBef>
              <a:spcAft>
                <a:spcPts val="0"/>
              </a:spcAft>
              <a:buFontTx/>
              <a:buAutoNum type="arabicPeriod"/>
              <a:defRPr/>
            </a:pPr>
            <a:r>
              <a:rPr lang="en-GB" sz="2000" b="1" dirty="0">
                <a:solidFill>
                  <a:srgbClr val="002060"/>
                </a:solidFill>
                <a:latin typeface="+mn-lt"/>
                <a:ea typeface="Calibri" panose="020F0502020204030204" pitchFamily="34" charset="0"/>
                <a:cs typeface="Arial" panose="020B0604020202020204" pitchFamily="34" charset="0"/>
              </a:rPr>
              <a:t>What are the  needs, issues, barriers, challenges and considerations for people from Black, Asian and Minority Ethnic backgrounds accessing health services</a:t>
            </a:r>
          </a:p>
          <a:p>
            <a:pPr marL="228600" indent="-228600">
              <a:spcBef>
                <a:spcPts val="0"/>
              </a:spcBef>
              <a:spcAft>
                <a:spcPts val="0"/>
              </a:spcAft>
              <a:buFont typeface="Wingdings" panose="05000000000000000000" pitchFamily="2" charset="2"/>
              <a:buChar char="§"/>
              <a:defRPr/>
            </a:pPr>
            <a:r>
              <a:rPr lang="en-GB" sz="2000" b="1" dirty="0">
                <a:latin typeface="+mn-lt"/>
                <a:ea typeface="Calibri" panose="020F0502020204030204" pitchFamily="34" charset="0"/>
                <a:cs typeface="Arial" panose="020B0604020202020204" pitchFamily="34" charset="0"/>
              </a:rPr>
              <a:t> </a:t>
            </a:r>
            <a:r>
              <a:rPr lang="en-GB" sz="2000" i="1" dirty="0">
                <a:latin typeface="+mn-lt"/>
                <a:ea typeface="Calibri" panose="020F0502020204030204" pitchFamily="34" charset="0"/>
                <a:cs typeface="Arial" panose="020B0604020202020204" pitchFamily="34" charset="0"/>
              </a:rPr>
              <a:t>Understanding of Black, Asian and Minority Ethnic  Mental Health Inequalities  and disparities (using Mental Health as an Example) </a:t>
            </a:r>
          </a:p>
          <a:p>
            <a:pPr marL="228600" indent="-228600">
              <a:spcBef>
                <a:spcPts val="0"/>
              </a:spcBef>
              <a:spcAft>
                <a:spcPts val="0"/>
              </a:spcAft>
              <a:buFont typeface="Wingdings" panose="05000000000000000000" pitchFamily="2" charset="2"/>
              <a:buChar char="§"/>
              <a:defRPr/>
            </a:pPr>
            <a:endParaRPr lang="en-GB" sz="1000" b="1" dirty="0">
              <a:solidFill>
                <a:srgbClr val="002060"/>
              </a:solidFill>
              <a:latin typeface="+mn-lt"/>
              <a:ea typeface="Calibri" panose="020F0502020204030204" pitchFamily="34" charset="0"/>
              <a:cs typeface="Arial" panose="020B0604020202020204" pitchFamily="34" charset="0"/>
            </a:endParaRPr>
          </a:p>
          <a:p>
            <a:pPr>
              <a:spcBef>
                <a:spcPts val="0"/>
              </a:spcBef>
              <a:spcAft>
                <a:spcPts val="0"/>
              </a:spcAft>
              <a:buFont typeface="Symbol" panose="05050102010706020507" pitchFamily="18" charset="2"/>
              <a:buNone/>
              <a:defRPr/>
            </a:pPr>
            <a:r>
              <a:rPr lang="en-GB" sz="2000" b="1" dirty="0">
                <a:solidFill>
                  <a:srgbClr val="002060"/>
                </a:solidFill>
                <a:latin typeface="+mn-lt"/>
                <a:ea typeface="Calibri" panose="020F0502020204030204" pitchFamily="34" charset="0"/>
                <a:cs typeface="Arial" panose="020B0604020202020204" pitchFamily="34" charset="0"/>
              </a:rPr>
              <a:t>2. What is Culture?</a:t>
            </a:r>
          </a:p>
          <a:p>
            <a:pPr marL="342900" indent="-342900">
              <a:spcBef>
                <a:spcPts val="0"/>
              </a:spcBef>
              <a:spcAft>
                <a:spcPts val="0"/>
              </a:spcAft>
              <a:buFont typeface="Symbol" panose="05050102010706020507" pitchFamily="18" charset="2"/>
              <a:buChar char=""/>
              <a:defRPr/>
            </a:pPr>
            <a:r>
              <a:rPr lang="en-GB" sz="2000" i="1" dirty="0">
                <a:latin typeface="+mn-lt"/>
                <a:ea typeface="Calibri" panose="020F0502020204030204" pitchFamily="34" charset="0"/>
                <a:cs typeface="Arial" panose="020B0604020202020204" pitchFamily="34" charset="0"/>
              </a:rPr>
              <a:t>Cultural Awareness, Cultural Knowledge, Cultural Sensitivity, Cultural Competency</a:t>
            </a:r>
          </a:p>
          <a:p>
            <a:pPr marL="342900" indent="-342900">
              <a:spcBef>
                <a:spcPts val="0"/>
              </a:spcBef>
              <a:spcAft>
                <a:spcPts val="0"/>
              </a:spcAft>
              <a:buFont typeface="Symbol" panose="05050102010706020507" pitchFamily="18" charset="2"/>
              <a:buChar char=""/>
              <a:defRPr/>
            </a:pPr>
            <a:endParaRPr lang="en-GB" sz="1000" b="1" dirty="0">
              <a:solidFill>
                <a:srgbClr val="002060"/>
              </a:solidFill>
              <a:latin typeface="+mn-lt"/>
              <a:ea typeface="Calibri" panose="020F0502020204030204" pitchFamily="34" charset="0"/>
              <a:cs typeface="Arial" panose="020B0604020202020204" pitchFamily="34" charset="0"/>
            </a:endParaRPr>
          </a:p>
          <a:p>
            <a:pPr>
              <a:spcBef>
                <a:spcPts val="0"/>
              </a:spcBef>
              <a:spcAft>
                <a:spcPts val="0"/>
              </a:spcAft>
              <a:buFont typeface="Symbol" panose="05050102010706020507" pitchFamily="18" charset="2"/>
              <a:buNone/>
              <a:defRPr/>
            </a:pPr>
            <a:r>
              <a:rPr lang="en-GB" sz="2000" b="1" dirty="0">
                <a:solidFill>
                  <a:srgbClr val="002060"/>
                </a:solidFill>
                <a:latin typeface="+mn-lt"/>
                <a:ea typeface="Calibri" panose="020F0502020204030204" pitchFamily="34" charset="0"/>
                <a:cs typeface="Arial" panose="020B0604020202020204" pitchFamily="34" charset="0"/>
              </a:rPr>
              <a:t>3. What is Unconscious Bias</a:t>
            </a:r>
          </a:p>
          <a:p>
            <a:pPr>
              <a:spcBef>
                <a:spcPts val="0"/>
              </a:spcBef>
              <a:spcAft>
                <a:spcPts val="0"/>
              </a:spcAft>
              <a:buFont typeface="Symbol" panose="05050102010706020507" pitchFamily="18" charset="2"/>
              <a:buNone/>
              <a:defRPr/>
            </a:pPr>
            <a:r>
              <a:rPr lang="en-GB" sz="2000" b="1" dirty="0">
                <a:solidFill>
                  <a:srgbClr val="002060"/>
                </a:solidFill>
                <a:latin typeface="+mn-lt"/>
                <a:ea typeface="Calibri" panose="020F0502020204030204" pitchFamily="34" charset="0"/>
                <a:cs typeface="Arial" panose="020B0604020202020204" pitchFamily="34" charset="0"/>
              </a:rPr>
              <a:t> </a:t>
            </a:r>
          </a:p>
          <a:p>
            <a:pPr>
              <a:spcBef>
                <a:spcPts val="0"/>
              </a:spcBef>
              <a:spcAft>
                <a:spcPts val="0"/>
              </a:spcAft>
              <a:buFont typeface="Symbol" panose="05050102010706020507" pitchFamily="18" charset="2"/>
              <a:buNone/>
              <a:defRPr/>
            </a:pPr>
            <a:r>
              <a:rPr lang="en-GB" sz="2000" b="1" dirty="0">
                <a:solidFill>
                  <a:srgbClr val="002060"/>
                </a:solidFill>
                <a:latin typeface="+mn-lt"/>
                <a:ea typeface="Calibri" panose="020F0502020204030204" pitchFamily="34" charset="0"/>
                <a:cs typeface="Arial" panose="020B0604020202020204" pitchFamily="34" charset="0"/>
              </a:rPr>
              <a:t>4. What are the practical ways we can break down barriers and improve our practice to be more diverse and inclusive at a ground level for everyone</a:t>
            </a:r>
          </a:p>
          <a:p>
            <a:pPr marL="342900" indent="-342900" fontAlgn="t">
              <a:spcBef>
                <a:spcPts val="0"/>
              </a:spcBef>
              <a:spcAft>
                <a:spcPts val="0"/>
              </a:spcAft>
              <a:buFont typeface="Wingdings" panose="05000000000000000000" pitchFamily="2" charset="2"/>
              <a:buChar char=""/>
              <a:defRPr/>
            </a:pPr>
            <a:r>
              <a:rPr lang="en-GB" sz="2000" i="1" dirty="0">
                <a:latin typeface="+mn-lt"/>
                <a:ea typeface="Times New Roman" panose="02020603050405020304" pitchFamily="18" charset="0"/>
                <a:cs typeface="Arial" panose="020B0604020202020204" pitchFamily="34" charset="0"/>
              </a:rPr>
              <a:t>The Impact of Unconscious Bias and lack of culturally competent services </a:t>
            </a:r>
          </a:p>
          <a:p>
            <a:pPr marL="342900" indent="-342900" fontAlgn="t">
              <a:spcBef>
                <a:spcPts val="0"/>
              </a:spcBef>
              <a:spcAft>
                <a:spcPts val="0"/>
              </a:spcAft>
              <a:buFont typeface="Wingdings" panose="05000000000000000000" pitchFamily="2" charset="2"/>
              <a:buChar char=""/>
              <a:defRPr/>
            </a:pPr>
            <a:r>
              <a:rPr lang="en-GB" sz="2000" i="1" dirty="0">
                <a:latin typeface="+mn-lt"/>
                <a:ea typeface="Times New Roman" panose="02020603050405020304" pitchFamily="18" charset="0"/>
                <a:cs typeface="Arial" panose="020B0604020202020204" pitchFamily="34" charset="0"/>
              </a:rPr>
              <a:t>How to overcome Unconscious Bias and Improve Cultural Competence Practice</a:t>
            </a:r>
          </a:p>
          <a:p>
            <a:pPr marL="342900" indent="-342900" fontAlgn="t">
              <a:spcBef>
                <a:spcPts val="0"/>
              </a:spcBef>
              <a:spcAft>
                <a:spcPts val="0"/>
              </a:spcAft>
              <a:buFont typeface="Wingdings" panose="05000000000000000000" pitchFamily="2" charset="2"/>
              <a:buChar char=""/>
              <a:defRPr/>
            </a:pPr>
            <a:endParaRPr lang="en-GB" sz="1000" b="1" dirty="0">
              <a:latin typeface="+mn-lt"/>
              <a:ea typeface="Times New Roman" panose="02020603050405020304" pitchFamily="18" charset="0"/>
              <a:cs typeface="Arial" panose="020B0604020202020204" pitchFamily="34" charset="0"/>
            </a:endParaRPr>
          </a:p>
          <a:p>
            <a:pPr>
              <a:spcBef>
                <a:spcPts val="0"/>
              </a:spcBef>
              <a:spcAft>
                <a:spcPts val="0"/>
              </a:spcAft>
              <a:defRPr/>
            </a:pPr>
            <a:r>
              <a:rPr lang="en-GB" sz="2000" b="1" dirty="0">
                <a:solidFill>
                  <a:srgbClr val="002060"/>
                </a:solidFill>
                <a:latin typeface="+mn-lt"/>
                <a:ea typeface="Calibri" panose="020F0502020204030204" pitchFamily="34" charset="0"/>
                <a:cs typeface="Arial" panose="020B0604020202020204" pitchFamily="34" charset="0"/>
              </a:rPr>
              <a:t>Summary and Questions</a:t>
            </a:r>
          </a:p>
        </p:txBody>
      </p:sp>
      <p:pic>
        <p:nvPicPr>
          <p:cNvPr id="12291" name="Picture 2" descr="Image result for diverse cymru logo">
            <a:hlinkClick r:id="rId3"/>
            <a:extLst>
              <a:ext uri="{FF2B5EF4-FFF2-40B4-BE49-F238E27FC236}">
                <a16:creationId xmlns:a16="http://schemas.microsoft.com/office/drawing/2014/main" id="{1776B9AC-E812-4325-8B89-2074296CE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6038"/>
            <a:ext cx="1716088" cy="77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623C920F-3F76-48FF-9FE5-D9391E1E4301}"/>
              </a:ext>
            </a:extLst>
          </p:cNvPr>
          <p:cNvSpPr txBox="1">
            <a:spLocks noChangeArrowheads="1"/>
          </p:cNvSpPr>
          <p:nvPr/>
        </p:nvSpPr>
        <p:spPr bwMode="auto">
          <a:xfrm>
            <a:off x="539750" y="210115"/>
            <a:ext cx="69103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dirty="0">
                <a:solidFill>
                  <a:srgbClr val="002060"/>
                </a:solidFill>
                <a:latin typeface="+mj-lt"/>
              </a:rPr>
              <a:t>How the Scheme Works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E539ECFC-BAAF-427D-94BA-A7BE470A14F0}"/>
              </a:ext>
            </a:extLst>
          </p:cNvPr>
          <p:cNvSpPr txBox="1">
            <a:spLocks noChangeArrowheads="1"/>
          </p:cNvSpPr>
          <p:nvPr/>
        </p:nvSpPr>
        <p:spPr bwMode="auto">
          <a:xfrm>
            <a:off x="85725" y="1160463"/>
            <a:ext cx="9058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4000" b="1" dirty="0">
                <a:solidFill>
                  <a:srgbClr val="002060"/>
                </a:solidFill>
                <a:latin typeface="Arial" panose="020B0604020202020204" pitchFamily="34" charset="0"/>
                <a:cs typeface="Arial" panose="020B0604020202020204" pitchFamily="34" charset="0"/>
              </a:rPr>
              <a:t>Module 1 </a:t>
            </a:r>
          </a:p>
          <a:p>
            <a:pPr eaLnBrk="1" hangingPunct="1">
              <a:spcBef>
                <a:spcPct val="0"/>
              </a:spcBef>
              <a:buFont typeface="Arial" panose="020B0604020202020204" pitchFamily="34" charset="0"/>
              <a:buNone/>
            </a:pPr>
            <a:r>
              <a:rPr lang="en-GB" altLang="en-US" sz="3600" b="1" dirty="0">
                <a:latin typeface="Arial" panose="020B0604020202020204" pitchFamily="34" charset="0"/>
                <a:cs typeface="Arial" panose="020B0604020202020204" pitchFamily="34" charset="0"/>
              </a:rPr>
              <a:t>Need, Issues, Barriers, Challenges and Considerations   </a:t>
            </a:r>
          </a:p>
        </p:txBody>
      </p:sp>
      <p:pic>
        <p:nvPicPr>
          <p:cNvPr id="14339" name="Picture 2" descr="Image result for diverse cymru logo">
            <a:hlinkClick r:id="rId3"/>
            <a:extLst>
              <a:ext uri="{FF2B5EF4-FFF2-40B4-BE49-F238E27FC236}">
                <a16:creationId xmlns:a16="http://schemas.microsoft.com/office/drawing/2014/main" id="{5BDE8226-6D65-46FA-8DE4-9A412FA79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8113"/>
            <a:ext cx="200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a:extLst>
              <a:ext uri="{FF2B5EF4-FFF2-40B4-BE49-F238E27FC236}">
                <a16:creationId xmlns:a16="http://schemas.microsoft.com/office/drawing/2014/main" id="{58557229-C712-4AEA-B449-BFB4AE930C03}"/>
              </a:ext>
            </a:extLst>
          </p:cNvPr>
          <p:cNvSpPr txBox="1">
            <a:spLocks noChangeArrowheads="1"/>
          </p:cNvSpPr>
          <p:nvPr/>
        </p:nvSpPr>
        <p:spPr bwMode="auto">
          <a:xfrm>
            <a:off x="339725" y="4398963"/>
            <a:ext cx="85502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US" altLang="en-US" sz="3200" b="1" dirty="0">
                <a:solidFill>
                  <a:srgbClr val="000099"/>
                </a:solidFill>
                <a:latin typeface="Arial" panose="020B0604020202020204" pitchFamily="34" charset="0"/>
                <a:ea typeface="Times New Roman" panose="02020603050405020304" pitchFamily="18" charset="0"/>
                <a:cs typeface="Arial" panose="020B0604020202020204" pitchFamily="34" charset="0"/>
              </a:rPr>
              <a:t>In seeking to </a:t>
            </a:r>
            <a:r>
              <a:rPr lang="en-GB" altLang="en-US" sz="3200" b="1" i="1" dirty="0">
                <a:solidFill>
                  <a:srgbClr val="000099"/>
                </a:solidFill>
                <a:latin typeface="Arial" panose="020B0604020202020204" pitchFamily="34" charset="0"/>
                <a:ea typeface="Times New Roman" panose="02020603050405020304" pitchFamily="18" charset="0"/>
                <a:cs typeface="Calibri" panose="020F0502020204030204" pitchFamily="34" charset="0"/>
              </a:rPr>
              <a:t>ensure Black, Asian and Minority Ethnic  communities  an appropriate culturally competent  Health service?</a:t>
            </a:r>
          </a:p>
        </p:txBody>
      </p:sp>
      <p:pic>
        <p:nvPicPr>
          <p:cNvPr id="14341" name="Picture 6" descr="PRWeek UK Top 150 Consultancies: Slow progress on ethnic diversity | PR Week">
            <a:extLst>
              <a:ext uri="{FF2B5EF4-FFF2-40B4-BE49-F238E27FC236}">
                <a16:creationId xmlns:a16="http://schemas.microsoft.com/office/drawing/2014/main" id="{0F4DEE84-913F-4303-9797-5C0717C56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582863"/>
            <a:ext cx="2879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a:extLst>
              <a:ext uri="{FF2B5EF4-FFF2-40B4-BE49-F238E27FC236}">
                <a16:creationId xmlns:a16="http://schemas.microsoft.com/office/drawing/2014/main" id="{CBA6FE9F-5F8E-4C1F-894A-99CA5563AAF6}"/>
              </a:ext>
            </a:extLst>
          </p:cNvPr>
          <p:cNvSpPr>
            <a:spLocks noGrp="1"/>
          </p:cNvSpPr>
          <p:nvPr>
            <p:ph type="title"/>
          </p:nvPr>
        </p:nvSpPr>
        <p:spPr>
          <a:xfrm>
            <a:off x="179388" y="260648"/>
            <a:ext cx="8902700" cy="1246187"/>
          </a:xfrm>
        </p:spPr>
        <p:txBody>
          <a:bodyPr/>
          <a:lstStyle/>
          <a:p>
            <a:pPr algn="l"/>
            <a:r>
              <a:rPr lang="en-GB" altLang="en-US" sz="3600" b="1" dirty="0">
                <a:solidFill>
                  <a:srgbClr val="002060"/>
                </a:solidFill>
                <a:latin typeface="Arial" panose="020B0604020202020204" pitchFamily="34" charset="0"/>
                <a:cs typeface="Arial" panose="020B0604020202020204" pitchFamily="34" charset="0"/>
              </a:rPr>
              <a:t>Module1 - Activity</a:t>
            </a:r>
            <a:br>
              <a:rPr lang="en-GB" altLang="en-US" sz="3600" b="1" dirty="0">
                <a:latin typeface="Arial" panose="020B0604020202020204" pitchFamily="34" charset="0"/>
                <a:cs typeface="Arial" panose="020B0604020202020204" pitchFamily="34" charset="0"/>
              </a:rPr>
            </a:br>
            <a:r>
              <a:rPr lang="en-GB" altLang="en-US" sz="2400" b="1" dirty="0">
                <a:latin typeface="Arial" panose="020B0604020202020204" pitchFamily="34" charset="0"/>
                <a:cs typeface="Arial" panose="020B0604020202020204" pitchFamily="34" charset="0"/>
              </a:rPr>
              <a:t>Needs, Issues, Barriers, Challengers and Considerations </a:t>
            </a:r>
            <a:endParaRPr lang="en-GB" altLang="en-US" sz="2400" dirty="0">
              <a:latin typeface="Arial" panose="020B0604020202020204" pitchFamily="34" charset="0"/>
              <a:cs typeface="Arial" panose="020B0604020202020204" pitchFamily="34" charset="0"/>
            </a:endParaRPr>
          </a:p>
        </p:txBody>
      </p:sp>
      <p:pic>
        <p:nvPicPr>
          <p:cNvPr id="28675" name="Picture 5" descr="Image result for quiz images">
            <a:hlinkClick r:id="rId3"/>
            <a:extLst>
              <a:ext uri="{FF2B5EF4-FFF2-40B4-BE49-F238E27FC236}">
                <a16:creationId xmlns:a16="http://schemas.microsoft.com/office/drawing/2014/main" id="{05D1B940-9DCF-4746-A99B-933C4ED23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386138"/>
            <a:ext cx="1552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Image result for diverse cymru logo">
            <a:hlinkClick r:id="rId5"/>
            <a:extLst>
              <a:ext uri="{FF2B5EF4-FFF2-40B4-BE49-F238E27FC236}">
                <a16:creationId xmlns:a16="http://schemas.microsoft.com/office/drawing/2014/main" id="{11672279-6340-460C-B654-E67C759F2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138113"/>
            <a:ext cx="1498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
            <a:extLst>
              <a:ext uri="{FF2B5EF4-FFF2-40B4-BE49-F238E27FC236}">
                <a16:creationId xmlns:a16="http://schemas.microsoft.com/office/drawing/2014/main" id="{F9E89ABE-A314-44F3-A781-2D4606E11278}"/>
              </a:ext>
            </a:extLst>
          </p:cNvPr>
          <p:cNvSpPr>
            <a:spLocks noChangeArrowheads="1"/>
          </p:cNvSpPr>
          <p:nvPr/>
        </p:nvSpPr>
        <p:spPr bwMode="auto">
          <a:xfrm>
            <a:off x="179388" y="1506835"/>
            <a:ext cx="8634412" cy="520142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31445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400" b="1" dirty="0">
                <a:solidFill>
                  <a:srgbClr val="002060"/>
                </a:solidFill>
                <a:latin typeface="Arial" panose="020B0604020202020204" pitchFamily="34" charset="0"/>
              </a:rPr>
              <a:t>Opening Questions</a:t>
            </a:r>
          </a:p>
          <a:p>
            <a:pPr>
              <a:spcBef>
                <a:spcPct val="0"/>
              </a:spcBef>
              <a:buNone/>
            </a:pPr>
            <a:r>
              <a:rPr lang="en-GB" altLang="en-US" sz="2400" b="1" dirty="0">
                <a:solidFill>
                  <a:srgbClr val="002060"/>
                </a:solidFill>
                <a:latin typeface="Arial" panose="020B0604020202020204" pitchFamily="34" charset="0"/>
              </a:rPr>
              <a:t>Did the statistics surprise you?</a:t>
            </a:r>
          </a:p>
          <a:p>
            <a:pPr>
              <a:spcBef>
                <a:spcPct val="0"/>
              </a:spcBef>
            </a:pPr>
            <a:endParaRPr lang="en-GB" altLang="en-US" sz="1000" dirty="0">
              <a:latin typeface="Arial" panose="020B0604020202020204" pitchFamily="34" charset="0"/>
            </a:endParaRPr>
          </a:p>
          <a:p>
            <a:pPr>
              <a:spcBef>
                <a:spcPct val="0"/>
              </a:spcBef>
              <a:buFontTx/>
              <a:buNone/>
              <a:defRPr/>
            </a:pPr>
            <a:r>
              <a:rPr lang="en-GB" altLang="en-US" sz="2400" dirty="0">
                <a:latin typeface="Arial" panose="020B0604020202020204" pitchFamily="34" charset="0"/>
              </a:rPr>
              <a:t>1.  Is there a need to address the disparities faced by the Black, Asian and Minority Ethnic  community?</a:t>
            </a:r>
          </a:p>
          <a:p>
            <a:pPr>
              <a:spcBef>
                <a:spcPct val="0"/>
              </a:spcBef>
              <a:buFontTx/>
              <a:buNone/>
              <a:defRPr/>
            </a:pPr>
            <a:r>
              <a:rPr lang="en-GB" altLang="en-US" sz="1000" dirty="0">
                <a:latin typeface="Arial" panose="020B0604020202020204" pitchFamily="34" charset="0"/>
              </a:rPr>
              <a:t> </a:t>
            </a:r>
          </a:p>
          <a:p>
            <a:pPr>
              <a:spcBef>
                <a:spcPct val="0"/>
              </a:spcBef>
              <a:buFontTx/>
              <a:buNone/>
              <a:defRPr/>
            </a:pPr>
            <a:r>
              <a:rPr lang="en-GB" altLang="en-US" sz="2400" dirty="0">
                <a:latin typeface="Arial" panose="020B0604020202020204" pitchFamily="34" charset="0"/>
              </a:rPr>
              <a:t>2. What are some of  the</a:t>
            </a:r>
          </a:p>
          <a:p>
            <a:pPr lvl="1">
              <a:spcBef>
                <a:spcPct val="0"/>
              </a:spcBef>
              <a:buFont typeface="Wingdings" panose="05000000000000000000" pitchFamily="2" charset="2"/>
              <a:buChar char="Ø"/>
              <a:defRPr/>
            </a:pPr>
            <a:r>
              <a:rPr lang="en-GB" altLang="en-US" sz="2400" dirty="0">
                <a:latin typeface="Arial" panose="020B0604020202020204" pitchFamily="34" charset="0"/>
              </a:rPr>
              <a:t>Issues </a:t>
            </a:r>
          </a:p>
          <a:p>
            <a:pPr lvl="1">
              <a:spcBef>
                <a:spcPct val="0"/>
              </a:spcBef>
              <a:buFont typeface="Wingdings" panose="05000000000000000000" pitchFamily="2" charset="2"/>
              <a:buChar char="Ø"/>
              <a:defRPr/>
            </a:pPr>
            <a:r>
              <a:rPr lang="en-GB" altLang="en-US" sz="2400" dirty="0">
                <a:latin typeface="Arial" panose="020B0604020202020204" pitchFamily="34" charset="0"/>
              </a:rPr>
              <a:t>Barriers,</a:t>
            </a:r>
          </a:p>
          <a:p>
            <a:pPr lvl="1">
              <a:spcBef>
                <a:spcPct val="0"/>
              </a:spcBef>
              <a:buFont typeface="Wingdings" panose="05000000000000000000" pitchFamily="2" charset="2"/>
              <a:buChar char="Ø"/>
              <a:defRPr/>
            </a:pPr>
            <a:r>
              <a:rPr lang="en-GB" altLang="en-US" sz="2400" dirty="0">
                <a:latin typeface="Arial" panose="020B0604020202020204" pitchFamily="34" charset="0"/>
              </a:rPr>
              <a:t>Challenges and </a:t>
            </a:r>
          </a:p>
          <a:p>
            <a:pPr lvl="1">
              <a:spcBef>
                <a:spcPct val="0"/>
              </a:spcBef>
              <a:buFont typeface="Wingdings" panose="05000000000000000000" pitchFamily="2" charset="2"/>
              <a:buChar char="Ø"/>
              <a:defRPr/>
            </a:pPr>
            <a:r>
              <a:rPr lang="en-GB" altLang="en-US" sz="2400" dirty="0">
                <a:latin typeface="Arial" panose="020B0604020202020204" pitchFamily="34" charset="0"/>
              </a:rPr>
              <a:t>Considerations</a:t>
            </a:r>
          </a:p>
          <a:p>
            <a:pPr>
              <a:spcBef>
                <a:spcPct val="0"/>
              </a:spcBef>
              <a:buNone/>
            </a:pPr>
            <a:endParaRPr lang="en-GB" altLang="en-US" sz="2400" dirty="0">
              <a:latin typeface="Arial" panose="020B0604020202020204" pitchFamily="34" charset="0"/>
            </a:endParaRPr>
          </a:p>
          <a:p>
            <a:pPr>
              <a:spcBef>
                <a:spcPct val="0"/>
              </a:spcBef>
              <a:buNone/>
            </a:pPr>
            <a:r>
              <a:rPr lang="en-GB" altLang="en-US" sz="2400" b="1" dirty="0">
                <a:solidFill>
                  <a:srgbClr val="002060"/>
                </a:solidFill>
                <a:latin typeface="Arial" panose="020B0604020202020204" pitchFamily="34" charset="0"/>
              </a:rPr>
              <a:t>Supplementary Question</a:t>
            </a:r>
          </a:p>
          <a:p>
            <a:pPr>
              <a:spcBef>
                <a:spcPct val="0"/>
              </a:spcBef>
              <a:buNone/>
            </a:pPr>
            <a:r>
              <a:rPr lang="en-GB" altLang="en-US" sz="2400" b="1" dirty="0">
                <a:solidFill>
                  <a:srgbClr val="002060"/>
                </a:solidFill>
                <a:latin typeface="Arial" panose="020B0604020202020204" pitchFamily="34" charset="0"/>
              </a:rPr>
              <a:t>What has your experience been as a Service Provider?</a:t>
            </a:r>
            <a:endParaRPr lang="en-GB" altLang="en-US" sz="2400" dirty="0">
              <a:solidFill>
                <a:srgbClr val="002060"/>
              </a:solidFill>
              <a:latin typeface="Arial" panose="020B0604020202020204" pitchFamily="34" charset="0"/>
            </a:endParaRPr>
          </a:p>
          <a:p>
            <a:pPr marL="742950" lvl="1" indent="0">
              <a:spcBef>
                <a:spcPct val="0"/>
              </a:spcBef>
              <a:buFont typeface="Arial" panose="020B0604020202020204" pitchFamily="34" charset="0"/>
              <a:buNone/>
              <a:defRPr/>
            </a:pPr>
            <a:endParaRPr lang="en-GB" altLang="en-US" sz="2400" b="1"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62E6E60497C4680C5AB25B02F4E10" ma:contentTypeVersion="10" ma:contentTypeDescription="Create a new document." ma:contentTypeScope="" ma:versionID="22e78b03fd3446b804fd5d56b50ed548">
  <xsd:schema xmlns:xsd="http://www.w3.org/2001/XMLSchema" xmlns:xs="http://www.w3.org/2001/XMLSchema" xmlns:p="http://schemas.microsoft.com/office/2006/metadata/properties" xmlns:ns3="c9a6731c-53d6-464c-b253-c810b90fd6a8" xmlns:ns4="7eb3d039-33b6-4495-9bc2-698ff4d5488a" targetNamespace="http://schemas.microsoft.com/office/2006/metadata/properties" ma:root="true" ma:fieldsID="79bfefffd85c57eaa35ad7de992821d3" ns3:_="" ns4:_="">
    <xsd:import namespace="c9a6731c-53d6-464c-b253-c810b90fd6a8"/>
    <xsd:import namespace="7eb3d039-33b6-4495-9bc2-698ff4d548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6731c-53d6-464c-b253-c810b90fd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b3d039-33b6-4495-9bc2-698ff4d548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65725A-8B74-4100-9077-18B19A6C6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6731c-53d6-464c-b253-c810b90fd6a8"/>
    <ds:schemaRef ds:uri="7eb3d039-33b6-4495-9bc2-698ff4d548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FBFFB2-1409-4D7B-BEB0-4EFD64EB0A78}">
  <ds:schemaRefs>
    <ds:schemaRef ds:uri="http://purl.org/dc/dcmitype/"/>
    <ds:schemaRef ds:uri="http://schemas.microsoft.com/office/infopath/2007/PartnerControls"/>
    <ds:schemaRef ds:uri="7eb3d039-33b6-4495-9bc2-698ff4d5488a"/>
    <ds:schemaRef ds:uri="http://purl.org/dc/elements/1.1/"/>
    <ds:schemaRef ds:uri="http://schemas.microsoft.com/office/2006/metadata/properties"/>
    <ds:schemaRef ds:uri="c9a6731c-53d6-464c-b253-c810b90fd6a8"/>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FC32541-C70A-489F-BCA9-4428EE718A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19373</TotalTime>
  <Words>1733</Words>
  <Application>Microsoft Office PowerPoint</Application>
  <PresentationFormat>On-screen Show (4:3)</PresentationFormat>
  <Paragraphs>263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Symbol</vt:lpstr>
      <vt:lpstr>Tahoma</vt:lpstr>
      <vt:lpstr>Times New Roman</vt:lpstr>
      <vt:lpstr>Wingdings</vt:lpstr>
      <vt:lpstr>Office Theme</vt:lpstr>
      <vt:lpstr>IMPROVING CULTURAL COMPETENCE IN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Module1 - Activity Needs, Issues, Barriers, Challengers and Considerations </vt:lpstr>
      <vt:lpstr>PowerPoint Presentation</vt:lpstr>
      <vt:lpstr>Module  2 - Activity Culture, Cultural Diversity and Cultural Competence </vt:lpstr>
      <vt:lpstr>PowerPoint Presentation</vt:lpstr>
      <vt:lpstr>Module3 – Activity - Unconscious Bias </vt:lpstr>
      <vt:lpstr>PowerPoint Presentation</vt:lpstr>
      <vt:lpstr>PowerPoint Presentation</vt:lpstr>
      <vt:lpstr>How the Scheme Works  Self Assessment  Process Outline </vt:lpstr>
      <vt:lpstr>PowerPoint Presentation</vt:lpstr>
      <vt:lpstr>PowerPoint Presentation</vt:lpstr>
      <vt:lpstr>PowerPoint Presentation</vt:lpstr>
      <vt:lpstr>PowerPoint Presentation</vt:lpstr>
      <vt:lpstr>PowerPoint Presentation</vt:lpstr>
      <vt:lpstr>IMPROVING CULTURAL COMPETENCE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Warren</dc:creator>
  <cp:lastModifiedBy>Katie Cole (NHS Executive)</cp:lastModifiedBy>
  <cp:revision>1024</cp:revision>
  <cp:lastPrinted>2020-10-12T16:11:09Z</cp:lastPrinted>
  <dcterms:created xsi:type="dcterms:W3CDTF">2012-01-03T12:50:13Z</dcterms:created>
  <dcterms:modified xsi:type="dcterms:W3CDTF">2024-12-11T10:58:21Z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0x010100FE862E6E60497C4680C5AB25B02F4E10</vt:lpwstr>
  </property>
</Properties>
</file>